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6"/>
  </p:notesMasterIdLst>
  <p:sldIdLst>
    <p:sldId id="256" r:id="rId2"/>
    <p:sldId id="258" r:id="rId3"/>
    <p:sldId id="260" r:id="rId4"/>
    <p:sldId id="263" r:id="rId5"/>
    <p:sldId id="311" r:id="rId6"/>
    <p:sldId id="262" r:id="rId7"/>
    <p:sldId id="314" r:id="rId8"/>
    <p:sldId id="315" r:id="rId9"/>
    <p:sldId id="316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325" r:id="rId18"/>
    <p:sldId id="328" r:id="rId19"/>
    <p:sldId id="317" r:id="rId20"/>
    <p:sldId id="326" r:id="rId21"/>
    <p:sldId id="329" r:id="rId22"/>
    <p:sldId id="330" r:id="rId23"/>
    <p:sldId id="327" r:id="rId24"/>
    <p:sldId id="259" r:id="rId25"/>
  </p:sldIdLst>
  <p:sldSz cx="9144000" cy="5143500" type="screen16x9"/>
  <p:notesSz cx="6858000" cy="9144000"/>
  <p:embeddedFontLst>
    <p:embeddedFont>
      <p:font typeface="Albert Sans" panose="020B0604020202020204" charset="0"/>
      <p:regular r:id="rId27"/>
      <p:bold r:id="rId28"/>
      <p:italic r:id="rId29"/>
      <p:boldItalic r:id="rId30"/>
    </p:embeddedFont>
    <p:embeddedFont>
      <p:font typeface="Alexandria Medium" panose="020B0604020202020204" charset="-78"/>
      <p:regular r:id="rId31"/>
      <p:bold r:id="rId32"/>
    </p:embeddedFont>
    <p:embeddedFont>
      <p:font typeface="Cascadia Code" panose="020B0609020000020004" pitchFamily="49" charset="0"/>
      <p:regular r:id="rId33"/>
      <p:bold r:id="rId34"/>
      <p:italic r:id="rId35"/>
      <p:boldItalic r:id="rId36"/>
    </p:embeddedFont>
    <p:embeddedFont>
      <p:font typeface="Cascadia Mono" panose="020B0609020000020004" pitchFamily="49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F6DE"/>
    <a:srgbClr val="004C98"/>
    <a:srgbClr val="115F63"/>
    <a:srgbClr val="00CC99"/>
    <a:srgbClr val="52B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C356FB-967B-4399-A61E-CAD2FFC44142}">
  <a:tblStyle styleId="{B2C356FB-967B-4399-A61E-CAD2FFC441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705D875-BC85-49C6-B5AA-FEBA98581D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558abb5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558abb5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DBBE7F40-1B5E-3E38-BF7F-4CB7CDA2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>
            <a:extLst>
              <a:ext uri="{FF2B5EF4-FFF2-40B4-BE49-F238E27FC236}">
                <a16:creationId xmlns:a16="http://schemas.microsoft.com/office/drawing/2014/main" id="{D7C78595-7977-4FDA-E63B-810BDD6F1A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>
            <a:extLst>
              <a:ext uri="{FF2B5EF4-FFF2-40B4-BE49-F238E27FC236}">
                <a16:creationId xmlns:a16="http://schemas.microsoft.com/office/drawing/2014/main" id="{2F11004D-4F24-CE76-0630-C59909F6EF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063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4290BADC-E474-6C01-A003-5B112C1B1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>
            <a:extLst>
              <a:ext uri="{FF2B5EF4-FFF2-40B4-BE49-F238E27FC236}">
                <a16:creationId xmlns:a16="http://schemas.microsoft.com/office/drawing/2014/main" id="{26B3B4CA-788F-688C-0215-76086FA77F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>
            <a:extLst>
              <a:ext uri="{FF2B5EF4-FFF2-40B4-BE49-F238E27FC236}">
                <a16:creationId xmlns:a16="http://schemas.microsoft.com/office/drawing/2014/main" id="{059B27F1-C6BE-9EE8-B924-9CD49103D3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2877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FE46F827-81E5-4CCA-60A4-7487EA833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>
            <a:extLst>
              <a:ext uri="{FF2B5EF4-FFF2-40B4-BE49-F238E27FC236}">
                <a16:creationId xmlns:a16="http://schemas.microsoft.com/office/drawing/2014/main" id="{E8432992-0511-4EA4-54AE-097E3266E6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>
            <a:extLst>
              <a:ext uri="{FF2B5EF4-FFF2-40B4-BE49-F238E27FC236}">
                <a16:creationId xmlns:a16="http://schemas.microsoft.com/office/drawing/2014/main" id="{8ED3006B-507B-8095-7EED-27ED59A807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951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73FD3815-32F7-D1F2-8564-61D308047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35DEDFC0-D87B-D5A3-530B-36DD835C09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59778413-FE79-B9FF-F867-E53CD39239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24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4C46CB3C-6EEF-D875-0AE1-7BFDD976C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83F21300-8BB0-8E21-3B8B-DD425CE19B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930AD4D0-88CA-A52E-2FD1-AF55473350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7334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83A0C027-A981-129A-CA1F-A6060CF1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FD50C039-5DBD-84FC-89D9-F16F18D764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BC5B6505-A1CA-D4A3-F7FA-AFF33B209E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6535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B2424B05-4152-2800-D1EE-1E0B64DE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6FCF7C21-4376-6202-FF68-15CDCFE7C4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EA8ECD00-30F0-9D15-9504-0216B63726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525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C1CC146D-31B8-B3B0-70EF-F32422C0F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6205AD94-66FC-7CC8-682B-50207497B8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3A6F48FB-150A-71D1-D847-6EC3C03788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8448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589538FB-524A-1CB4-FB3F-1741FA98F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754AC072-5E4E-5220-A817-3875EAFC77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27182863-D6F1-63E6-6026-8153863EA5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637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>
          <a:extLst>
            <a:ext uri="{FF2B5EF4-FFF2-40B4-BE49-F238E27FC236}">
              <a16:creationId xmlns:a16="http://schemas.microsoft.com/office/drawing/2014/main" id="{3C53146D-B440-1342-FDA7-D10352140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>
            <a:extLst>
              <a:ext uri="{FF2B5EF4-FFF2-40B4-BE49-F238E27FC236}">
                <a16:creationId xmlns:a16="http://schemas.microsoft.com/office/drawing/2014/main" id="{6AE91CD1-3BBC-AF6F-2272-B559FD0743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>
            <a:extLst>
              <a:ext uri="{FF2B5EF4-FFF2-40B4-BE49-F238E27FC236}">
                <a16:creationId xmlns:a16="http://schemas.microsoft.com/office/drawing/2014/main" id="{46ABE661-2261-7230-8B81-5BBE51B4BD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3697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53b51d4f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553b51d4f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>
          <a:extLst>
            <a:ext uri="{FF2B5EF4-FFF2-40B4-BE49-F238E27FC236}">
              <a16:creationId xmlns:a16="http://schemas.microsoft.com/office/drawing/2014/main" id="{B3F2E5C0-9EEC-8F7E-B80E-2BB4C6B6E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685abcfce_0_0:notes">
            <a:extLst>
              <a:ext uri="{FF2B5EF4-FFF2-40B4-BE49-F238E27FC236}">
                <a16:creationId xmlns:a16="http://schemas.microsoft.com/office/drawing/2014/main" id="{B5559A2D-A2E6-187C-EAB6-AD9E3C4526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685abcfce_0_0:notes">
            <a:extLst>
              <a:ext uri="{FF2B5EF4-FFF2-40B4-BE49-F238E27FC236}">
                <a16:creationId xmlns:a16="http://schemas.microsoft.com/office/drawing/2014/main" id="{0AF0B383-B8B1-D609-A508-F674497A88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316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06C07DFB-2F23-33E5-08D7-DBD061C7E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80FB90E0-5DCA-E463-BC30-6B5450E55B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CECBB016-B932-C442-9A82-6916CC165A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1964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350A1CB5-72F9-B82D-A945-A55F9DAF4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8B9C5F2C-2C9C-14C1-BEF1-17E7D1572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AED506B5-0083-4A15-85C3-8F42751BA3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625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>
          <a:extLst>
            <a:ext uri="{FF2B5EF4-FFF2-40B4-BE49-F238E27FC236}">
              <a16:creationId xmlns:a16="http://schemas.microsoft.com/office/drawing/2014/main" id="{619F182D-DC81-1AFC-B34B-47C0BB9A6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572bee519d_0_882:notes">
            <a:extLst>
              <a:ext uri="{FF2B5EF4-FFF2-40B4-BE49-F238E27FC236}">
                <a16:creationId xmlns:a16="http://schemas.microsoft.com/office/drawing/2014/main" id="{084A0149-E5D3-299B-421C-8B42DDB517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572bee519d_0_882:notes">
            <a:extLst>
              <a:ext uri="{FF2B5EF4-FFF2-40B4-BE49-F238E27FC236}">
                <a16:creationId xmlns:a16="http://schemas.microsoft.com/office/drawing/2014/main" id="{F7E10961-F2EA-97A8-48AC-F7F806FB5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AT" dirty="0"/>
              <a:t>Zwar schwerer am Anfang als Word, aber nachher leichter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AT" dirty="0" err="1"/>
              <a:t>Tikz</a:t>
            </a:r>
            <a:r>
              <a:rPr lang="de-AT" dirty="0"/>
              <a:t> erwähnen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de-AT" dirty="0" err="1"/>
              <a:t>Dorfstätter</a:t>
            </a:r>
            <a:r>
              <a:rPr lang="de-AT" dirty="0"/>
              <a:t>: „werden </a:t>
            </a:r>
            <a:r>
              <a:rPr lang="de-AT" dirty="0" err="1"/>
              <a:t>LaTeX</a:t>
            </a:r>
            <a:r>
              <a:rPr lang="de-AT" dirty="0"/>
              <a:t> nehmen müssen“</a:t>
            </a:r>
          </a:p>
        </p:txBody>
      </p:sp>
    </p:spTree>
    <p:extLst>
      <p:ext uri="{BB962C8B-B14F-4D97-AF65-F5344CB8AC3E}">
        <p14:creationId xmlns:p14="http://schemas.microsoft.com/office/powerpoint/2010/main" val="195130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5703cb3a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5703cb3a7b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58abb5f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58abb5fb3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>
          <a:extLst>
            <a:ext uri="{FF2B5EF4-FFF2-40B4-BE49-F238E27FC236}">
              <a16:creationId xmlns:a16="http://schemas.microsoft.com/office/drawing/2014/main" id="{74DB1315-CF65-E333-29D0-AB936C9A7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703cb3a7b_0_39:notes">
            <a:extLst>
              <a:ext uri="{FF2B5EF4-FFF2-40B4-BE49-F238E27FC236}">
                <a16:creationId xmlns:a16="http://schemas.microsoft.com/office/drawing/2014/main" id="{EF8AA62C-0825-2902-F561-B79AD994BC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703cb3a7b_0_39:notes">
            <a:extLst>
              <a:ext uri="{FF2B5EF4-FFF2-40B4-BE49-F238E27FC236}">
                <a16:creationId xmlns:a16="http://schemas.microsoft.com/office/drawing/2014/main" id="{641D17B1-8CE2-F3EA-3A9A-9B6FACE46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40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3799EE99-F2AF-5427-7BA4-4603ED320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46E02F62-A872-4501-A46B-3740355257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B68BEEFD-8BE0-9C05-E74B-63C9548191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5492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51161B78-2E5B-41ED-17E4-D720A487F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12BC8F92-6E00-366E-0967-C0A4F1E856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BEA69F69-8E0D-812B-9ACC-6755FB0F31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034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>
          <a:extLst>
            <a:ext uri="{FF2B5EF4-FFF2-40B4-BE49-F238E27FC236}">
              <a16:creationId xmlns:a16="http://schemas.microsoft.com/office/drawing/2014/main" id="{94216298-E5E4-4FED-600E-695050629D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558abb5fb3_0_46:notes">
            <a:extLst>
              <a:ext uri="{FF2B5EF4-FFF2-40B4-BE49-F238E27FC236}">
                <a16:creationId xmlns:a16="http://schemas.microsoft.com/office/drawing/2014/main" id="{8C1DC752-1AC0-5FD0-701A-AE58FD3B49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558abb5fb3_0_46:notes">
            <a:extLst>
              <a:ext uri="{FF2B5EF4-FFF2-40B4-BE49-F238E27FC236}">
                <a16:creationId xmlns:a16="http://schemas.microsoft.com/office/drawing/2014/main" id="{3256BBCE-84D3-E82C-007D-C5A63CA322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95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l="-55210" t="50562" r="55210" b="-681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l="-19690" t="41478" r="19690" b="227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1750" y="1958600"/>
            <a:ext cx="4280100" cy="26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30"/>
          <p:cNvPicPr preferRelativeResize="0"/>
          <p:nvPr/>
        </p:nvPicPr>
        <p:blipFill rotWithShape="1">
          <a:blip r:embed="rId2">
            <a:alphaModFix/>
          </a:blip>
          <a:srcRect l="-6644" t="13471" r="27549" b="-35825"/>
          <a:stretch/>
        </p:blipFill>
        <p:spPr>
          <a:xfrm flipH="1">
            <a:off x="-10680" y="-2437"/>
            <a:ext cx="332129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 rotWithShape="1">
          <a:blip r:embed="rId2">
            <a:alphaModFix/>
          </a:blip>
          <a:srcRect l="-235243" t="44962" r="44461" b="-108521"/>
          <a:stretch/>
        </p:blipFill>
        <p:spPr>
          <a:xfrm rot="10800000" flipH="1">
            <a:off x="-10680" y="-2437"/>
            <a:ext cx="9144080" cy="514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1"/>
          <p:cNvPicPr preferRelativeResize="0"/>
          <p:nvPr/>
        </p:nvPicPr>
        <p:blipFill rotWithShape="1">
          <a:blip r:embed="rId2">
            <a:alphaModFix/>
          </a:blip>
          <a:srcRect l="-55210" t="50562" r="55210" b="-6812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 rotWithShape="1">
          <a:blip r:embed="rId2">
            <a:alphaModFix/>
          </a:blip>
          <a:srcRect l="-55210" t="50562" r="55210" b="-681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 rotWithShape="1">
          <a:blip r:embed="rId2">
            <a:alphaModFix/>
          </a:blip>
          <a:srcRect l="-55210" t="50562" r="55210" b="-6812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3">
            <a:alphaModFix/>
          </a:blip>
          <a:srcRect l="36284" t="30" r="-6" b="-40"/>
          <a:stretch/>
        </p:blipFill>
        <p:spPr>
          <a:xfrm rot="10800000">
            <a:off x="5864950" y="-3275"/>
            <a:ext cx="32790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7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None/>
              <a:defRPr sz="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568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l="174698" t="-83399" r="177064" b="41636"/>
          <a:stretch/>
        </p:blipFill>
        <p:spPr>
          <a:xfrm>
            <a:off x="1325" y="-1637"/>
            <a:ext cx="9141450" cy="514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3856800" cy="948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715100" y="1636300"/>
            <a:ext cx="3856800" cy="189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>
            <a:spLocks noGrp="1"/>
          </p:cNvSpPr>
          <p:nvPr>
            <p:ph type="pic" idx="2"/>
          </p:nvPr>
        </p:nvSpPr>
        <p:spPr>
          <a:xfrm>
            <a:off x="5715175" y="75"/>
            <a:ext cx="3429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l="-55210" t="50562" r="55210" b="-6812"/>
          <a:stretch/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1189750" y="1742900"/>
            <a:ext cx="2907600" cy="21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2"/>
          </p:nvPr>
        </p:nvSpPr>
        <p:spPr>
          <a:xfrm>
            <a:off x="5046650" y="1742900"/>
            <a:ext cx="2907600" cy="217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9"/>
          <p:cNvPicPr preferRelativeResize="0"/>
          <p:nvPr/>
        </p:nvPicPr>
        <p:blipFill rotWithShape="1">
          <a:blip r:embed="rId2">
            <a:alphaModFix/>
          </a:blip>
          <a:srcRect l="7044" t="47434" r="-48487" b="-26995"/>
          <a:stretch/>
        </p:blipFill>
        <p:spPr>
          <a:xfrm rot="10800000" flipH="1">
            <a:off x="-12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l="-235243" t="44962" r="44461" b="-108521"/>
          <a:stretch/>
        </p:blipFill>
        <p:spPr>
          <a:xfrm rot="10800000">
            <a:off x="-10150" y="0"/>
            <a:ext cx="9154150" cy="514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title" hasCustomPrompt="1"/>
          </p:nvPr>
        </p:nvSpPr>
        <p:spPr>
          <a:xfrm>
            <a:off x="1070650" y="13673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609075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3" hasCustomPrompt="1"/>
          </p:nvPr>
        </p:nvSpPr>
        <p:spPr>
          <a:xfrm>
            <a:off x="1070650" y="21035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4"/>
          </p:nvPr>
        </p:nvSpPr>
        <p:spPr>
          <a:xfrm>
            <a:off x="1609075" y="2103524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5" hasCustomPrompt="1"/>
          </p:nvPr>
        </p:nvSpPr>
        <p:spPr>
          <a:xfrm>
            <a:off x="1070650" y="2839750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6"/>
          </p:nvPr>
        </p:nvSpPr>
        <p:spPr>
          <a:xfrm>
            <a:off x="1609075" y="2839748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7" hasCustomPrompt="1"/>
          </p:nvPr>
        </p:nvSpPr>
        <p:spPr>
          <a:xfrm>
            <a:off x="1070650" y="3575950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8"/>
          </p:nvPr>
        </p:nvSpPr>
        <p:spPr>
          <a:xfrm>
            <a:off x="1609075" y="3575948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9" hasCustomPrompt="1"/>
          </p:nvPr>
        </p:nvSpPr>
        <p:spPr>
          <a:xfrm>
            <a:off x="4927449" y="13673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3"/>
          </p:nvPr>
        </p:nvSpPr>
        <p:spPr>
          <a:xfrm>
            <a:off x="5465950" y="1367325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14" hasCustomPrompt="1"/>
          </p:nvPr>
        </p:nvSpPr>
        <p:spPr>
          <a:xfrm>
            <a:off x="4927449" y="2103522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5"/>
          </p:nvPr>
        </p:nvSpPr>
        <p:spPr>
          <a:xfrm>
            <a:off x="5465950" y="2103519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16" hasCustomPrompt="1"/>
          </p:nvPr>
        </p:nvSpPr>
        <p:spPr>
          <a:xfrm>
            <a:off x="4927449" y="2839728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7"/>
          </p:nvPr>
        </p:nvSpPr>
        <p:spPr>
          <a:xfrm>
            <a:off x="5465950" y="2839721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18" hasCustomPrompt="1"/>
          </p:nvPr>
        </p:nvSpPr>
        <p:spPr>
          <a:xfrm>
            <a:off x="4927449" y="3575925"/>
            <a:ext cx="5385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9"/>
          </p:nvPr>
        </p:nvSpPr>
        <p:spPr>
          <a:xfrm>
            <a:off x="5465950" y="3575916"/>
            <a:ext cx="2607300" cy="73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 l="-19690" t="41478" r="19690" b="2272"/>
          <a:stretch/>
        </p:blipFill>
        <p:spPr>
          <a:xfrm rot="10800000" flipH="1">
            <a:off x="0" y="-2285"/>
            <a:ext cx="9144000" cy="514807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>
            <a:spLocks noGrp="1"/>
          </p:cNvSpPr>
          <p:nvPr>
            <p:ph type="title"/>
          </p:nvPr>
        </p:nvSpPr>
        <p:spPr>
          <a:xfrm>
            <a:off x="715100" y="2259575"/>
            <a:ext cx="4276800" cy="231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7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4572000" y="535000"/>
            <a:ext cx="3856500" cy="8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2">
            <a:alphaModFix/>
          </a:blip>
          <a:srcRect l="-6644" t="-11183" r="27549" b="-11171"/>
          <a:stretch/>
        </p:blipFill>
        <p:spPr>
          <a:xfrm>
            <a:off x="5819050" y="0"/>
            <a:ext cx="3324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08370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  <p:sldLayoutId id="2147483658" r:id="rId6"/>
    <p:sldLayoutId id="2147483659" r:id="rId7"/>
    <p:sldLayoutId id="2147483661" r:id="rId8"/>
    <p:sldLayoutId id="2147483674" r:id="rId9"/>
    <p:sldLayoutId id="2147483676" r:id="rId10"/>
    <p:sldLayoutId id="214748367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hochfiles.duckdns.org/sharedownload/Screenshot%202026-06-01%20201645.p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hochfiles.duckdns.org/sharedownload/beispiel.tx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ctrTitle"/>
          </p:nvPr>
        </p:nvSpPr>
        <p:spPr>
          <a:xfrm>
            <a:off x="715100" y="2304964"/>
            <a:ext cx="4947832" cy="26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dirty="0"/>
              <a:t>Hochwertige Dokumente mit</a:t>
            </a:r>
            <a:endParaRPr sz="5400" dirty="0"/>
          </a:p>
        </p:txBody>
      </p:sp>
      <p:sp>
        <p:nvSpPr>
          <p:cNvPr id="191" name="Google Shape;191;p35"/>
          <p:cNvSpPr txBox="1">
            <a:spLocks noGrp="1"/>
          </p:cNvSpPr>
          <p:nvPr>
            <p:ph type="subTitle" idx="1"/>
          </p:nvPr>
        </p:nvSpPr>
        <p:spPr>
          <a:xfrm>
            <a:off x="4572000" y="535000"/>
            <a:ext cx="38604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b="1" dirty="0"/>
              <a:t>Rafael Strohmayer-Dangl</a:t>
            </a:r>
            <a:endParaRPr b="1" dirty="0"/>
          </a:p>
        </p:txBody>
      </p:sp>
      <p:cxnSp>
        <p:nvCxnSpPr>
          <p:cNvPr id="192" name="Google Shape;192;p35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Grafik 2">
            <a:extLst>
              <a:ext uri="{FF2B5EF4-FFF2-40B4-BE49-F238E27FC236}">
                <a16:creationId xmlns:a16="http://schemas.microsoft.com/office/drawing/2014/main" id="{A1EBBB21-3223-4DEB-BBDE-67D4AEDA0AF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5496" y="3907006"/>
            <a:ext cx="1812118" cy="7550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599CE70C-1449-1247-F9B8-CB304B6C4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>
            <a:extLst>
              <a:ext uri="{FF2B5EF4-FFF2-40B4-BE49-F238E27FC236}">
                <a16:creationId xmlns:a16="http://schemas.microsoft.com/office/drawing/2014/main" id="{58309275-AE6D-00F0-216D-DFC4B06F9E5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00" y="2571850"/>
            <a:ext cx="8070312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AT" b="1" dirty="0"/>
              <a:t>Struktur &amp; Textgestaltung</a:t>
            </a:r>
          </a:p>
        </p:txBody>
      </p:sp>
      <p:sp>
        <p:nvSpPr>
          <p:cNvPr id="235" name="Google Shape;235;p39">
            <a:extLst>
              <a:ext uri="{FF2B5EF4-FFF2-40B4-BE49-F238E27FC236}">
                <a16:creationId xmlns:a16="http://schemas.microsoft.com/office/drawing/2014/main" id="{ADEC1A8D-DAB1-D76B-0987-36B8F5687764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15100" y="13180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2B878"/>
                </a:solidFill>
              </a:rPr>
              <a:t>06</a:t>
            </a:r>
            <a:endParaRPr dirty="0">
              <a:solidFill>
                <a:srgbClr val="52B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8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08AAD491-0EC1-FB91-7249-A7D930DDA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>
            <a:extLst>
              <a:ext uri="{FF2B5EF4-FFF2-40B4-BE49-F238E27FC236}">
                <a16:creationId xmlns:a16="http://schemas.microsoft.com/office/drawing/2014/main" id="{4FC185A3-EB95-0497-B833-221C96A4A83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362" y="284528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Gliederung</a:t>
            </a:r>
            <a:endParaRPr dirty="0"/>
          </a:p>
        </p:txBody>
      </p:sp>
      <p:sp>
        <p:nvSpPr>
          <p:cNvPr id="2" name="Google Shape;206;p37">
            <a:extLst>
              <a:ext uri="{FF2B5EF4-FFF2-40B4-BE49-F238E27FC236}">
                <a16:creationId xmlns:a16="http://schemas.microsoft.com/office/drawing/2014/main" id="{FB035ABE-C6BE-8F26-25D7-7C3FBAEFB079}"/>
              </a:ext>
            </a:extLst>
          </p:cNvPr>
          <p:cNvSpPr txBox="1">
            <a:spLocks/>
          </p:cNvSpPr>
          <p:nvPr/>
        </p:nvSpPr>
        <p:spPr>
          <a:xfrm>
            <a:off x="157112" y="4543985"/>
            <a:ext cx="5385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algn="ctr"/>
            <a:r>
              <a:rPr lang="en" sz="1600" dirty="0"/>
              <a:t>07</a:t>
            </a:r>
          </a:p>
        </p:txBody>
      </p:sp>
      <p:sp>
        <p:nvSpPr>
          <p:cNvPr id="3" name="Google Shape;207;p37">
            <a:extLst>
              <a:ext uri="{FF2B5EF4-FFF2-40B4-BE49-F238E27FC236}">
                <a16:creationId xmlns:a16="http://schemas.microsoft.com/office/drawing/2014/main" id="{CEADE257-1734-2A08-C9E5-A0610BFB86F8}"/>
              </a:ext>
            </a:extLst>
          </p:cNvPr>
          <p:cNvSpPr txBox="1">
            <a:spLocks/>
          </p:cNvSpPr>
          <p:nvPr/>
        </p:nvSpPr>
        <p:spPr>
          <a:xfrm>
            <a:off x="695612" y="4574284"/>
            <a:ext cx="26073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Font typeface="Albert Sans"/>
              <a:buNone/>
            </a:pPr>
            <a:r>
              <a:rPr lang="de-AT" dirty="0"/>
              <a:t>Textgestaltung &amp; Struktur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B00EC462-6AD6-7E3C-1F9E-29B1A2FC0E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287909"/>
              </p:ext>
            </p:extLst>
          </p:nvPr>
        </p:nvGraphicFramePr>
        <p:xfrm>
          <a:off x="554812" y="907659"/>
          <a:ext cx="7828264" cy="3543681"/>
        </p:xfrm>
        <a:graphic>
          <a:graphicData uri="http://schemas.openxmlformats.org/drawingml/2006/table">
            <a:tbl>
              <a:tblPr firstRow="1" bandRow="1">
                <a:tableStyleId>{B2C356FB-967B-4399-A61E-CAD2FFC44142}</a:tableStyleId>
              </a:tblPr>
              <a:tblGrid>
                <a:gridCol w="2465294">
                  <a:extLst>
                    <a:ext uri="{9D8B030D-6E8A-4147-A177-3AD203B41FA5}">
                      <a16:colId xmlns:a16="http://schemas.microsoft.com/office/drawing/2014/main" val="3472588524"/>
                    </a:ext>
                  </a:extLst>
                </a:gridCol>
                <a:gridCol w="5362970">
                  <a:extLst>
                    <a:ext uri="{9D8B030D-6E8A-4147-A177-3AD203B41FA5}">
                      <a16:colId xmlns:a16="http://schemas.microsoft.com/office/drawing/2014/main" val="91604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 dirty="0">
                          <a:effectLst/>
                          <a:latin typeface="Albert Sans" panose="020B0604020202020204" charset="0"/>
                        </a:rPr>
                        <a:t>Stufe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 dirty="0">
                          <a:effectLst/>
                          <a:latin typeface="Albert Sans" panose="020B0604020202020204" charset="0"/>
                        </a:rPr>
                        <a:t>Befehl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8632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-1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\</a:t>
                      </a:r>
                      <a:r>
                        <a:rPr lang="de-AT" dirty="0" err="1">
                          <a:effectLst/>
                          <a:latin typeface="Albert Sans" panose="020B0604020202020204" charset="0"/>
                        </a:rPr>
                        <a:t>part</a:t>
                      </a: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{}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21893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0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DE" dirty="0">
                          <a:effectLst/>
                          <a:latin typeface="Albert Sans" panose="020B0604020202020204" charset="0"/>
                        </a:rPr>
                        <a:t>\</a:t>
                      </a:r>
                      <a:r>
                        <a:rPr lang="de-DE" dirty="0" err="1">
                          <a:effectLst/>
                          <a:latin typeface="Albert Sans" panose="020B0604020202020204" charset="0"/>
                        </a:rPr>
                        <a:t>chapter</a:t>
                      </a:r>
                      <a:r>
                        <a:rPr lang="de-DE" dirty="0">
                          <a:effectLst/>
                          <a:latin typeface="Albert Sans" panose="020B0604020202020204" charset="0"/>
                        </a:rPr>
                        <a:t>{}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7029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1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\</a:t>
                      </a:r>
                      <a:r>
                        <a:rPr lang="de-AT" dirty="0" err="1">
                          <a:effectLst/>
                          <a:latin typeface="Albert Sans" panose="020B0604020202020204" charset="0"/>
                        </a:rPr>
                        <a:t>section</a:t>
                      </a: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{}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3720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2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\</a:t>
                      </a:r>
                      <a:r>
                        <a:rPr lang="de-AT" dirty="0" err="1">
                          <a:effectLst/>
                          <a:latin typeface="Albert Sans" panose="020B0604020202020204" charset="0"/>
                        </a:rPr>
                        <a:t>subsection</a:t>
                      </a: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{}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163284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3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\</a:t>
                      </a:r>
                      <a:r>
                        <a:rPr lang="de-AT" dirty="0" err="1">
                          <a:effectLst/>
                          <a:latin typeface="Albert Sans" panose="020B0604020202020204" charset="0"/>
                        </a:rPr>
                        <a:t>subsubsection</a:t>
                      </a: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{}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904776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4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\</a:t>
                      </a:r>
                      <a:r>
                        <a:rPr lang="de-AT" dirty="0" err="1">
                          <a:effectLst/>
                          <a:latin typeface="Albert Sans" panose="020B0604020202020204" charset="0"/>
                        </a:rPr>
                        <a:t>paragraph</a:t>
                      </a: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{}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135382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5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\</a:t>
                      </a:r>
                      <a:r>
                        <a:rPr lang="de-AT" dirty="0" err="1">
                          <a:effectLst/>
                          <a:latin typeface="Albert Sans" panose="020B0604020202020204" charset="0"/>
                        </a:rPr>
                        <a:t>subparagraph</a:t>
                      </a: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{}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505291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84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7B5057F6-5723-B325-F85D-2961AE60D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>
            <a:extLst>
              <a:ext uri="{FF2B5EF4-FFF2-40B4-BE49-F238E27FC236}">
                <a16:creationId xmlns:a16="http://schemas.microsoft.com/office/drawing/2014/main" id="{BC22DD1A-D51B-9F29-0AC1-DA9DB0E173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362" y="248416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Hervorhebungen</a:t>
            </a:r>
            <a:endParaRPr dirty="0"/>
          </a:p>
        </p:txBody>
      </p:sp>
      <p:sp>
        <p:nvSpPr>
          <p:cNvPr id="2" name="Google Shape;206;p37">
            <a:extLst>
              <a:ext uri="{FF2B5EF4-FFF2-40B4-BE49-F238E27FC236}">
                <a16:creationId xmlns:a16="http://schemas.microsoft.com/office/drawing/2014/main" id="{E413CC68-B80D-4690-9BEA-639BA680E564}"/>
              </a:ext>
            </a:extLst>
          </p:cNvPr>
          <p:cNvSpPr txBox="1">
            <a:spLocks/>
          </p:cNvSpPr>
          <p:nvPr/>
        </p:nvSpPr>
        <p:spPr>
          <a:xfrm>
            <a:off x="157112" y="4543985"/>
            <a:ext cx="5385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algn="ctr"/>
            <a:r>
              <a:rPr lang="en" sz="1600" dirty="0"/>
              <a:t>07</a:t>
            </a:r>
          </a:p>
        </p:txBody>
      </p:sp>
      <p:sp>
        <p:nvSpPr>
          <p:cNvPr id="3" name="Google Shape;207;p37">
            <a:extLst>
              <a:ext uri="{FF2B5EF4-FFF2-40B4-BE49-F238E27FC236}">
                <a16:creationId xmlns:a16="http://schemas.microsoft.com/office/drawing/2014/main" id="{780A0BCA-1CEA-C6C1-3417-96A882421FC0}"/>
              </a:ext>
            </a:extLst>
          </p:cNvPr>
          <p:cNvSpPr txBox="1">
            <a:spLocks/>
          </p:cNvSpPr>
          <p:nvPr/>
        </p:nvSpPr>
        <p:spPr>
          <a:xfrm>
            <a:off x="695612" y="4574284"/>
            <a:ext cx="26073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Font typeface="Albert Sans"/>
              <a:buNone/>
            </a:pPr>
            <a:r>
              <a:rPr lang="de-AT" dirty="0"/>
              <a:t>Textgestaltung &amp; Struktur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D464672-1FD2-187F-628C-7E30E1FB0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19634"/>
              </p:ext>
            </p:extLst>
          </p:nvPr>
        </p:nvGraphicFramePr>
        <p:xfrm>
          <a:off x="545848" y="791118"/>
          <a:ext cx="7828264" cy="2362200"/>
        </p:xfrm>
        <a:graphic>
          <a:graphicData uri="http://schemas.openxmlformats.org/drawingml/2006/table">
            <a:tbl>
              <a:tblPr firstRow="1" bandRow="1">
                <a:tableStyleId>{B2C356FB-967B-4399-A61E-CAD2FFC44142}</a:tableStyleId>
              </a:tblPr>
              <a:tblGrid>
                <a:gridCol w="2465294">
                  <a:extLst>
                    <a:ext uri="{9D8B030D-6E8A-4147-A177-3AD203B41FA5}">
                      <a16:colId xmlns:a16="http://schemas.microsoft.com/office/drawing/2014/main" val="3472588524"/>
                    </a:ext>
                  </a:extLst>
                </a:gridCol>
                <a:gridCol w="5362970">
                  <a:extLst>
                    <a:ext uri="{9D8B030D-6E8A-4147-A177-3AD203B41FA5}">
                      <a16:colId xmlns:a16="http://schemas.microsoft.com/office/drawing/2014/main" val="91604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sz="1600" b="1" dirty="0">
                          <a:effectLst/>
                          <a:latin typeface="Albert Sans" panose="020B0604020202020204" charset="0"/>
                        </a:rPr>
                        <a:t>Befehl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sz="1600" b="1" dirty="0">
                          <a:effectLst/>
                          <a:latin typeface="Albert Sans" panose="020B0604020202020204" charset="0"/>
                        </a:rPr>
                        <a:t>Ergebnis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8632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\</a:t>
                      </a:r>
                      <a:r>
                        <a:rPr lang="de-AT" sz="1600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textbf</a:t>
                      </a: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{Text}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sz="1600" b="1">
                          <a:effectLst/>
                          <a:latin typeface="Albert Sans" panose="020B0604020202020204" charset="0"/>
                        </a:rPr>
                        <a:t>fett</a:t>
                      </a:r>
                      <a:endParaRPr lang="de-AT" sz="1600">
                        <a:effectLst/>
                        <a:latin typeface="Albert Sans" panose="020B0604020202020204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21893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\</a:t>
                      </a:r>
                      <a:r>
                        <a:rPr lang="de-AT" sz="1600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textit</a:t>
                      </a: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{Text}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sz="1600" i="1">
                          <a:effectLst/>
                          <a:latin typeface="Albert Sans" panose="020B0604020202020204" charset="0"/>
                        </a:rPr>
                        <a:t>kursiv</a:t>
                      </a:r>
                      <a:endParaRPr lang="de-AT" sz="1600">
                        <a:effectLst/>
                        <a:latin typeface="Albert Sans" panose="020B0604020202020204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7029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sz="160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\underline{Text}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sz="1600" u="sng" dirty="0">
                          <a:effectLst/>
                          <a:latin typeface="Albert Sans" panose="020B0604020202020204" charset="0"/>
                        </a:rPr>
                        <a:t>unterstrichen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3720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\</a:t>
                      </a:r>
                      <a:r>
                        <a:rPr lang="de-AT" sz="1600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emph</a:t>
                      </a:r>
                      <a:r>
                        <a:rPr lang="de-AT" sz="1600" dirty="0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{Text}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sz="1600" i="1" dirty="0">
                          <a:effectLst/>
                          <a:latin typeface="Albert Sans" panose="020B0604020202020204" charset="0"/>
                        </a:rPr>
                        <a:t>hervorgehoben (kursiv)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163284471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A83D57FE-AE7B-DC64-E5D1-F348F392E868}"/>
              </a:ext>
            </a:extLst>
          </p:cNvPr>
          <p:cNvSpPr txBox="1"/>
          <p:nvPr/>
        </p:nvSpPr>
        <p:spPr>
          <a:xfrm>
            <a:off x="545848" y="3600779"/>
            <a:ext cx="7828264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begin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itemize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  \item Erster Punkt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  \item Zweiter Punkt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\end{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itemize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5" name="Google Shape;256;p42">
            <a:extLst>
              <a:ext uri="{FF2B5EF4-FFF2-40B4-BE49-F238E27FC236}">
                <a16:creationId xmlns:a16="http://schemas.microsoft.com/office/drawing/2014/main" id="{0C2AAD1B-8CCB-A473-383E-C825BA82792C}"/>
              </a:ext>
            </a:extLst>
          </p:cNvPr>
          <p:cNvSpPr txBox="1">
            <a:spLocks/>
          </p:cNvSpPr>
          <p:nvPr/>
        </p:nvSpPr>
        <p:spPr>
          <a:xfrm>
            <a:off x="426362" y="3118032"/>
            <a:ext cx="38568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sz="2400" dirty="0"/>
              <a:t>Aufzählungen</a:t>
            </a:r>
          </a:p>
        </p:txBody>
      </p:sp>
    </p:spTree>
    <p:extLst>
      <p:ext uri="{BB962C8B-B14F-4D97-AF65-F5344CB8AC3E}">
        <p14:creationId xmlns:p14="http://schemas.microsoft.com/office/powerpoint/2010/main" val="1376217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63ADBFBB-4755-EE96-3A38-1916CFA81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E17E426-899A-5B44-EDAF-7E1063271BDC}"/>
              </a:ext>
            </a:extLst>
          </p:cNvPr>
          <p:cNvSpPr txBox="1"/>
          <p:nvPr/>
        </p:nvSpPr>
        <p:spPr>
          <a:xfrm>
            <a:off x="584781" y="913371"/>
            <a:ext cx="796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lbert Sans" panose="020B0604020202020204" charset="0"/>
              </a:rPr>
              <a:t>Bilder einfügen</a:t>
            </a:r>
          </a:p>
          <a:p>
            <a:r>
              <a:rPr lang="de-DE" sz="1800" dirty="0">
                <a:latin typeface="Albert Sans" panose="020B0604020202020204" charset="0"/>
              </a:rPr>
              <a:t>Mit dem Paket </a:t>
            </a:r>
            <a:r>
              <a:rPr lang="de-DE" sz="18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graphicx</a:t>
            </a:r>
            <a:r>
              <a:rPr lang="de-DE" sz="1800" dirty="0">
                <a:latin typeface="Albert Sans" panose="020B0604020202020204" charset="0"/>
                <a:cs typeface="Cascadia Code" panose="020B0609020000020004" pitchFamily="49" charset="0"/>
              </a:rPr>
              <a:t> kann man Bilder einfügen.</a:t>
            </a:r>
            <a:endParaRPr lang="de-DE" sz="1800" dirty="0">
              <a:latin typeface="Albert Sans" panose="020B0604020202020204" charset="0"/>
            </a:endParaRPr>
          </a:p>
        </p:txBody>
      </p:sp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621926CF-3726-5744-4988-BD6CABD0CB5F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Bilder &amp; Verweise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80B86942-C4E4-6A55-F62A-07D3FF6B3949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07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D4CD9A-1D5E-F9F4-BF4E-5FE0465C687D}"/>
              </a:ext>
            </a:extLst>
          </p:cNvPr>
          <p:cNvSpPr txBox="1"/>
          <p:nvPr/>
        </p:nvSpPr>
        <p:spPr>
          <a:xfrm>
            <a:off x="3606311" y="3553364"/>
            <a:ext cx="487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>
                <a:latin typeface="Albert Sans" panose="020B0604020202020204" charset="0"/>
              </a:rPr>
              <a:t>Codebeispiel aus meiner Geografie-Mitschrift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F7A77AA-7B40-BECA-90F4-9384D5CC1D1D}"/>
              </a:ext>
            </a:extLst>
          </p:cNvPr>
          <p:cNvSpPr txBox="1"/>
          <p:nvPr/>
        </p:nvSpPr>
        <p:spPr>
          <a:xfrm>
            <a:off x="655461" y="1570834"/>
            <a:ext cx="7828264" cy="19825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begin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sz="1600" dirty="0" err="1">
                <a:solidFill>
                  <a:srgbClr val="115F63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figure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}[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ht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]</a:t>
            </a:r>
          </a:p>
          <a:p>
            <a:pPr>
              <a:lnSpc>
                <a:spcPct val="130000"/>
              </a:lnSpc>
            </a:pP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centering</a:t>
            </a:r>
            <a:endParaRPr lang="de-AT" sz="1600" dirty="0">
              <a:solidFill>
                <a:srgbClr val="004C98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30000"/>
              </a:lnSpc>
            </a:pP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includegraphics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[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width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=0.65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linewidth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]{weltkarte.jpg}    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caption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{Die 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immerfeuchten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 Tropen auf einer Weltkarte}    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label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fig:immerfeuchte-tropen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30000"/>
              </a:lnSpc>
            </a:pP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\end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sz="1600" dirty="0" err="1">
                <a:solidFill>
                  <a:srgbClr val="115F63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figure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37273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246C940C-FEE7-E083-FD0A-F26E57381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F51DBB6-E21A-84C2-C280-F1F72059C5B7}"/>
              </a:ext>
            </a:extLst>
          </p:cNvPr>
          <p:cNvSpPr txBox="1"/>
          <p:nvPr/>
        </p:nvSpPr>
        <p:spPr>
          <a:xfrm>
            <a:off x="584781" y="913371"/>
            <a:ext cx="796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lbert Sans" panose="020B0604020202020204" charset="0"/>
              </a:rPr>
              <a:t>Bilder einfügen</a:t>
            </a:r>
          </a:p>
          <a:p>
            <a:r>
              <a:rPr lang="de-DE" sz="1800" dirty="0">
                <a:latin typeface="Albert Sans" panose="020B0604020202020204" charset="0"/>
              </a:rPr>
              <a:t>Mit dem Paket </a:t>
            </a:r>
            <a:r>
              <a:rPr lang="de-DE" sz="18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graphicx</a:t>
            </a:r>
            <a:r>
              <a:rPr lang="de-DE" sz="1800" dirty="0">
                <a:latin typeface="Albert Sans" panose="020B0604020202020204" charset="0"/>
                <a:cs typeface="Cascadia Code" panose="020B0609020000020004" pitchFamily="49" charset="0"/>
              </a:rPr>
              <a:t> kann man Bilder einfügen.</a:t>
            </a:r>
            <a:endParaRPr lang="de-DE" sz="1800" dirty="0">
              <a:latin typeface="Albert Sans" panose="020B060402020202020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2FB4DC-002A-29F9-4886-7D92BD35E2DE}"/>
              </a:ext>
            </a:extLst>
          </p:cNvPr>
          <p:cNvSpPr txBox="1"/>
          <p:nvPr/>
        </p:nvSpPr>
        <p:spPr>
          <a:xfrm>
            <a:off x="655461" y="1570834"/>
            <a:ext cx="7828264" cy="198253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begin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sz="1600" dirty="0" err="1">
                <a:solidFill>
                  <a:srgbClr val="115F63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figure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}[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ht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]</a:t>
            </a:r>
          </a:p>
          <a:p>
            <a:pPr>
              <a:lnSpc>
                <a:spcPct val="130000"/>
              </a:lnSpc>
            </a:pP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centering</a:t>
            </a:r>
            <a:endParaRPr lang="de-AT" sz="1600" dirty="0">
              <a:solidFill>
                <a:srgbClr val="004C98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pPr>
              <a:lnSpc>
                <a:spcPct val="130000"/>
              </a:lnSpc>
            </a:pP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includegraphics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[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width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=0.65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linewidth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]{weltkarte.jpg}    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caption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{Die 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immerfeuchten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 Tropen auf einer Weltkarte}    	</a:t>
            </a: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label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fig:immerfeuchte-tropen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pPr>
              <a:lnSpc>
                <a:spcPct val="130000"/>
              </a:lnSpc>
            </a:pPr>
            <a:r>
              <a:rPr lang="de-AT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\end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sz="1600" dirty="0" err="1">
                <a:solidFill>
                  <a:srgbClr val="115F63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figure</a:t>
            </a:r>
            <a:r>
              <a:rPr lang="de-AT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AFE41905-D6E9-41B9-5463-5AD1FEE7D0A7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Bilder &amp; Verweise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2E065978-D507-7FE7-F41F-AEB3970F51F4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07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50038D7-9B41-66DD-180C-85923A270B30}"/>
              </a:ext>
            </a:extLst>
          </p:cNvPr>
          <p:cNvSpPr txBox="1"/>
          <p:nvPr/>
        </p:nvSpPr>
        <p:spPr>
          <a:xfrm>
            <a:off x="3606311" y="3556672"/>
            <a:ext cx="4877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i="1" dirty="0">
                <a:latin typeface="Albert Sans" panose="020B0604020202020204" charset="0"/>
              </a:rPr>
              <a:t>Codebeispiel aus meiner Geografie-Mitschrift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8048349F-5C39-6E11-1458-FB4349A22A4F}"/>
              </a:ext>
            </a:extLst>
          </p:cNvPr>
          <p:cNvCxnSpPr>
            <a:cxnSpLocks/>
          </p:cNvCxnSpPr>
          <p:nvPr/>
        </p:nvCxnSpPr>
        <p:spPr>
          <a:xfrm flipH="1">
            <a:off x="2994660" y="1760219"/>
            <a:ext cx="6116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43EEE574-C0D1-4DE4-336E-5F4AF12FE5D0}"/>
              </a:ext>
            </a:extLst>
          </p:cNvPr>
          <p:cNvSpPr txBox="1"/>
          <p:nvPr/>
        </p:nvSpPr>
        <p:spPr>
          <a:xfrm>
            <a:off x="3654131" y="1606330"/>
            <a:ext cx="215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Albert Sans" panose="020B0604020202020204" charset="0"/>
              </a:rPr>
              <a:t>Abblidungsumgebung</a:t>
            </a:r>
            <a:endParaRPr lang="de-DE" dirty="0">
              <a:latin typeface="Albert Sans" panose="020B060402020202020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6BCC049-0C8D-E308-D9B4-1C303F6480C8}"/>
              </a:ext>
            </a:extLst>
          </p:cNvPr>
          <p:cNvCxnSpPr>
            <a:cxnSpLocks/>
          </p:cNvCxnSpPr>
          <p:nvPr/>
        </p:nvCxnSpPr>
        <p:spPr>
          <a:xfrm flipH="1">
            <a:off x="2994660" y="2140684"/>
            <a:ext cx="6116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FBE71FBB-760B-0388-7BB9-D3D57504B3A6}"/>
              </a:ext>
            </a:extLst>
          </p:cNvPr>
          <p:cNvSpPr txBox="1"/>
          <p:nvPr/>
        </p:nvSpPr>
        <p:spPr>
          <a:xfrm>
            <a:off x="3654131" y="1986795"/>
            <a:ext cx="1588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bert Sans" panose="020B0604020202020204" charset="0"/>
              </a:rPr>
              <a:t>Mittig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AE1CC2E-E131-C971-6798-9F8B671861DE}"/>
              </a:ext>
            </a:extLst>
          </p:cNvPr>
          <p:cNvCxnSpPr>
            <a:cxnSpLocks/>
          </p:cNvCxnSpPr>
          <p:nvPr/>
        </p:nvCxnSpPr>
        <p:spPr>
          <a:xfrm flipH="1">
            <a:off x="6316980" y="1914107"/>
            <a:ext cx="167640" cy="226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2D02E060-F471-078B-FF5F-D1046CAAEA8D}"/>
              </a:ext>
            </a:extLst>
          </p:cNvPr>
          <p:cNvSpPr txBox="1"/>
          <p:nvPr/>
        </p:nvSpPr>
        <p:spPr>
          <a:xfrm>
            <a:off x="6402096" y="1606330"/>
            <a:ext cx="215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bert Sans" panose="020B0604020202020204" charset="0"/>
              </a:rPr>
              <a:t>Bild einfügen</a:t>
            </a:r>
          </a:p>
        </p:txBody>
      </p: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9D5E8F58-2AAA-EAEE-82C3-23B9AE9DFDD3}"/>
              </a:ext>
            </a:extLst>
          </p:cNvPr>
          <p:cNvCxnSpPr>
            <a:cxnSpLocks/>
          </p:cNvCxnSpPr>
          <p:nvPr/>
        </p:nvCxnSpPr>
        <p:spPr>
          <a:xfrm flipH="1" flipV="1">
            <a:off x="6858000" y="2864633"/>
            <a:ext cx="176562" cy="15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70B3B98A-A406-B000-39DE-000F9F7D12F1}"/>
              </a:ext>
            </a:extLst>
          </p:cNvPr>
          <p:cNvSpPr txBox="1"/>
          <p:nvPr/>
        </p:nvSpPr>
        <p:spPr>
          <a:xfrm>
            <a:off x="7034562" y="2976224"/>
            <a:ext cx="215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bert Sans" panose="020B0604020202020204" charset="0"/>
              </a:rPr>
              <a:t>Bildunterschrift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58CFCFED-7793-89E0-9314-6F308F5D71A2}"/>
              </a:ext>
            </a:extLst>
          </p:cNvPr>
          <p:cNvCxnSpPr>
            <a:cxnSpLocks/>
          </p:cNvCxnSpPr>
          <p:nvPr/>
        </p:nvCxnSpPr>
        <p:spPr>
          <a:xfrm flipH="1" flipV="1">
            <a:off x="5465274" y="3089258"/>
            <a:ext cx="236902" cy="226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14FDE781-D111-FC09-C891-48D6CFEFFB87}"/>
              </a:ext>
            </a:extLst>
          </p:cNvPr>
          <p:cNvSpPr txBox="1"/>
          <p:nvPr/>
        </p:nvSpPr>
        <p:spPr>
          <a:xfrm>
            <a:off x="5585399" y="3280594"/>
            <a:ext cx="2152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lbert Sans" panose="020B0604020202020204" charset="0"/>
              </a:rPr>
              <a:t>Label (für Verweise)</a:t>
            </a:r>
          </a:p>
        </p:txBody>
      </p:sp>
    </p:spTree>
    <p:extLst>
      <p:ext uri="{BB962C8B-B14F-4D97-AF65-F5344CB8AC3E}">
        <p14:creationId xmlns:p14="http://schemas.microsoft.com/office/powerpoint/2010/main" val="4115698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8238E682-E0AE-4B1E-F02B-5FF5AF8D3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D344B4E-CCDB-76FF-DB81-EB7B1F87C81A}"/>
              </a:ext>
            </a:extLst>
          </p:cNvPr>
          <p:cNvSpPr txBox="1"/>
          <p:nvPr/>
        </p:nvSpPr>
        <p:spPr>
          <a:xfrm>
            <a:off x="584781" y="913371"/>
            <a:ext cx="796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lbert Sans" panose="020B0604020202020204" charset="0"/>
              </a:rPr>
              <a:t>Bilder einfügen</a:t>
            </a:r>
          </a:p>
          <a:p>
            <a:r>
              <a:rPr lang="de-DE" sz="1800" dirty="0">
                <a:latin typeface="Albert Sans" panose="020B0604020202020204" charset="0"/>
              </a:rPr>
              <a:t>Ergebnis</a:t>
            </a:r>
          </a:p>
        </p:txBody>
      </p:sp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3D1BF8E3-A95B-1EB1-AAE3-10DBA4823DCA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Bilder &amp; Verweise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E6E6AE03-6365-F709-9A08-359A07F1413E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07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4E7BDC4-83D7-891D-E434-85768F2C5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74" y="1629232"/>
            <a:ext cx="6325638" cy="260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68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AE431012-7F72-FBB4-C6A6-7C0246242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553766D-C394-435A-C9E0-5C8D69AF2F6D}"/>
              </a:ext>
            </a:extLst>
          </p:cNvPr>
          <p:cNvSpPr txBox="1"/>
          <p:nvPr/>
        </p:nvSpPr>
        <p:spPr>
          <a:xfrm>
            <a:off x="584781" y="913371"/>
            <a:ext cx="79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lbert Sans" panose="020B0604020202020204" charset="0"/>
              </a:rPr>
              <a:t>Automatische Verzeichnisse</a:t>
            </a:r>
          </a:p>
        </p:txBody>
      </p:sp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79815754-7693-0599-86E6-046CCCBCA625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Bilder &amp; Verweise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7B351643-1ED8-E768-89CA-16DBA118C7D6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07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DDACCD-1FAB-CCBD-6E7A-38D07760EA5A}"/>
              </a:ext>
            </a:extLst>
          </p:cNvPr>
          <p:cNvSpPr txBox="1"/>
          <p:nvPr/>
        </p:nvSpPr>
        <p:spPr>
          <a:xfrm>
            <a:off x="670701" y="1289491"/>
            <a:ext cx="5631039" cy="10222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de-DE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DE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tableofcontents</a:t>
            </a:r>
            <a:r>
              <a:rPr lang="de-DE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 </a:t>
            </a:r>
            <a:r>
              <a:rPr lang="de-DE" sz="16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% Inhaltsverzeichnis</a:t>
            </a:r>
          </a:p>
          <a:p>
            <a:pPr>
              <a:lnSpc>
                <a:spcPct val="130000"/>
              </a:lnSpc>
            </a:pPr>
            <a:r>
              <a:rPr lang="de-DE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DE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listoffigures</a:t>
            </a:r>
            <a:r>
              <a:rPr lang="de-DE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   </a:t>
            </a:r>
            <a:r>
              <a:rPr lang="de-DE" sz="16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% Abbildungsverzeichnis</a:t>
            </a:r>
          </a:p>
          <a:p>
            <a:pPr>
              <a:lnSpc>
                <a:spcPct val="130000"/>
              </a:lnSpc>
            </a:pPr>
            <a:r>
              <a:rPr lang="de-DE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DE" sz="1600" dirty="0" err="1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listoftables</a:t>
            </a:r>
            <a:r>
              <a:rPr lang="de-DE" sz="1600" dirty="0">
                <a:solidFill>
                  <a:srgbClr val="004C98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        </a:t>
            </a:r>
            <a:r>
              <a:rPr lang="de-DE" sz="1600" dirty="0">
                <a:solidFill>
                  <a:schemeClr val="tx1"/>
                </a:solidFill>
                <a:latin typeface="Cascadia Code" panose="020B0609020000020004" pitchFamily="49" charset="0"/>
                <a:cs typeface="Cascadia Code" panose="020B0609020000020004" pitchFamily="49" charset="0"/>
              </a:rPr>
              <a:t>% Tabellenverzeichnis</a:t>
            </a:r>
            <a:endParaRPr lang="de-AT" sz="1600" dirty="0">
              <a:solidFill>
                <a:schemeClr val="tx1"/>
              </a:solidFill>
              <a:latin typeface="Cascadia Code" panose="020B0609020000020004" pitchFamily="49" charset="0"/>
              <a:cs typeface="Cascadia Code" panose="020B0609020000020004" pitchFamily="49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0E29D02-E365-F732-2812-24CF0A38357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21" t="4793" r="947"/>
          <a:stretch>
            <a:fillRect/>
          </a:stretch>
        </p:blipFill>
        <p:spPr>
          <a:xfrm>
            <a:off x="670701" y="2522858"/>
            <a:ext cx="5631039" cy="17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7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9A1AD0AE-DEB7-CB48-E3E8-3578F6D25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0556862D-F36F-56D7-1D44-F6EAEA65A3A4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Mathematische Formeln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9BB73916-06DD-9732-BB7C-D02F3524DA59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08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6C46A5A-CBBD-AC78-825C-E73BDEB15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0" y="961487"/>
            <a:ext cx="3277057" cy="103837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4D3A1598-7EA3-E3C3-0014-0972B23F8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30" y="2452957"/>
            <a:ext cx="6068272" cy="85737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4FEDF63A-81A3-133E-47C9-7A95FEDE58EE}"/>
              </a:ext>
            </a:extLst>
          </p:cNvPr>
          <p:cNvSpPr txBox="1"/>
          <p:nvPr/>
        </p:nvSpPr>
        <p:spPr>
          <a:xfrm>
            <a:off x="519670" y="2041741"/>
            <a:ext cx="79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lbert Sans" panose="020B0604020202020204" charset="0"/>
              </a:rPr>
              <a:t>In Word:</a:t>
            </a:r>
          </a:p>
        </p:txBody>
      </p:sp>
    </p:spTree>
    <p:extLst>
      <p:ext uri="{BB962C8B-B14F-4D97-AF65-F5344CB8AC3E}">
        <p14:creationId xmlns:p14="http://schemas.microsoft.com/office/powerpoint/2010/main" val="41849697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A7BDC735-3839-CB47-FD28-1B57DF389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9CA1058D-0B7F-B15A-3449-B0D8B5F99E62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Mathematische Formeln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CD2B11D1-5D11-1FEF-D97A-DAAAD7FB424F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DFEE0B1-17D9-A491-9D98-698100CA82A1}"/>
              </a:ext>
            </a:extLst>
          </p:cNvPr>
          <p:cNvSpPr txBox="1"/>
          <p:nvPr/>
        </p:nvSpPr>
        <p:spPr>
          <a:xfrm>
            <a:off x="519670" y="2041741"/>
            <a:ext cx="79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>
                <a:latin typeface="Albert Sans" panose="020B0604020202020204" charset="0"/>
              </a:rPr>
              <a:t>LaTeX</a:t>
            </a:r>
            <a:r>
              <a:rPr lang="de-DE" sz="1800" b="1" dirty="0">
                <a:latin typeface="Albert Sans" panose="020B0604020202020204" charset="0"/>
              </a:rPr>
              <a:t>-Code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D40F7FF-E4F8-881A-7BC7-5B9949F0393D}"/>
              </a:ext>
            </a:extLst>
          </p:cNvPr>
          <p:cNvSpPr txBox="1"/>
          <p:nvPr/>
        </p:nvSpPr>
        <p:spPr>
          <a:xfrm>
            <a:off x="580630" y="2470818"/>
            <a:ext cx="7389890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004C98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</a:t>
            </a:r>
            <a:r>
              <a:rPr lang="de-DE" dirty="0" err="1">
                <a:solidFill>
                  <a:srgbClr val="004C98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sqrt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{x^2 + y^2} = </a:t>
            </a:r>
            <a:r>
              <a:rPr lang="de-DE" dirty="0">
                <a:solidFill>
                  <a:srgbClr val="004C98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</a:t>
            </a:r>
            <a:r>
              <a:rPr lang="de-DE" dirty="0" err="1">
                <a:solidFill>
                  <a:srgbClr val="004C98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det</a:t>
            </a:r>
            <a:r>
              <a:rPr lang="de-DE" dirty="0">
                <a:solidFill>
                  <a:srgbClr val="004C98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\</a:t>
            </a:r>
            <a:r>
              <a:rPr lang="de-DE" dirty="0" err="1">
                <a:solidFill>
                  <a:srgbClr val="004C98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begin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r>
              <a:rPr lang="de-DE" dirty="0" err="1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bmatrix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} \</a:t>
            </a:r>
            <a:r>
              <a:rPr lang="de-DE" dirty="0" err="1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alpha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&amp; \</a:t>
            </a:r>
            <a:r>
              <a:rPr lang="de-DE" dirty="0" err="1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beta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\\ </a:t>
            </a:r>
          </a:p>
          <a:p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       	                               -\</a:t>
            </a:r>
            <a:r>
              <a:rPr lang="de-DE" dirty="0" err="1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beta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&amp; \</a:t>
            </a:r>
            <a:r>
              <a:rPr lang="de-DE" dirty="0" err="1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alpha</a:t>
            </a:r>
            <a:endParaRPr lang="de-DE" dirty="0">
              <a:solidFill>
                <a:schemeClr val="tx1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  <a:p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                         </a:t>
            </a:r>
            <a:r>
              <a:rPr lang="de-DE" dirty="0">
                <a:solidFill>
                  <a:srgbClr val="004C98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\end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{</a:t>
            </a:r>
            <a:r>
              <a:rPr lang="de-DE" dirty="0" err="1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bmatrix</a:t>
            </a:r>
            <a:r>
              <a:rPr lang="de-DE" dirty="0">
                <a:solidFill>
                  <a:schemeClr val="tx1"/>
                </a:solidFill>
                <a:latin typeface="Cascadia Mono" panose="020B0609020000020004" pitchFamily="49" charset="0"/>
                <a:cs typeface="Cascadia Mono" panose="020B0609020000020004" pitchFamily="49" charset="0"/>
              </a:rPr>
              <a:t>}</a:t>
            </a:r>
            <a:endParaRPr lang="de-AT" dirty="0">
              <a:solidFill>
                <a:schemeClr val="tx1"/>
              </a:solidFill>
              <a:latin typeface="Cascadia Mono" panose="020B0609020000020004" pitchFamily="49" charset="0"/>
              <a:cs typeface="Cascadia Mono" panose="020B0609020000020004" pitchFamily="49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580B790-7BEE-41D1-4DF3-8F09899FA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30" y="961487"/>
            <a:ext cx="3277057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9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>
          <a:extLst>
            <a:ext uri="{FF2B5EF4-FFF2-40B4-BE49-F238E27FC236}">
              <a16:creationId xmlns:a16="http://schemas.microsoft.com/office/drawing/2014/main" id="{32E557E2-6A73-7D1D-9E52-66666369E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>
            <a:extLst>
              <a:ext uri="{FF2B5EF4-FFF2-40B4-BE49-F238E27FC236}">
                <a16:creationId xmlns:a16="http://schemas.microsoft.com/office/drawing/2014/main" id="{41BF6996-7EE4-19A6-F4E7-51202E157D4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AT" b="1" dirty="0"/>
              <a:t>Beispiel</a:t>
            </a:r>
          </a:p>
        </p:txBody>
      </p:sp>
      <p:sp>
        <p:nvSpPr>
          <p:cNvPr id="235" name="Google Shape;235;p39">
            <a:extLst>
              <a:ext uri="{FF2B5EF4-FFF2-40B4-BE49-F238E27FC236}">
                <a16:creationId xmlns:a16="http://schemas.microsoft.com/office/drawing/2014/main" id="{D37B6E33-F00E-72F8-271E-E66D8F15F00D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2B878"/>
                </a:solidFill>
              </a:rPr>
              <a:t>09</a:t>
            </a:r>
            <a:endParaRPr dirty="0">
              <a:solidFill>
                <a:srgbClr val="52B878"/>
              </a:solidFill>
            </a:endParaRPr>
          </a:p>
        </p:txBody>
      </p:sp>
      <p:sp>
        <p:nvSpPr>
          <p:cNvPr id="236" name="Google Shape;236;p39">
            <a:extLst>
              <a:ext uri="{FF2B5EF4-FFF2-40B4-BE49-F238E27FC236}">
                <a16:creationId xmlns:a16="http://schemas.microsoft.com/office/drawing/2014/main" id="{D35CD7B9-9F91-AC6C-4C6A-81738E08592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14525" y="535000"/>
            <a:ext cx="6514275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r>
              <a:rPr lang="de-AT" sz="1200" dirty="0">
                <a:hlinkClick r:id="rId3"/>
              </a:rPr>
              <a:t>https://rhochfiles.duckdns.org/sharedownload/Screenshot%202026-06-01%20201645.png</a:t>
            </a:r>
            <a:endParaRPr sz="1200" dirty="0">
              <a:hlinkClick r:id="rId4"/>
            </a:endParaRPr>
          </a:p>
        </p:txBody>
      </p:sp>
      <p:cxnSp>
        <p:nvCxnSpPr>
          <p:cNvPr id="237" name="Google Shape;237;p3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765222-C1CD-DC94-DA98-4646DD47D1B6}"/>
              </a:ext>
            </a:extLst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01986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738348" y="1152172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07" name="Google Shape;207;p37"/>
          <p:cNvSpPr txBox="1">
            <a:spLocks noGrp="1"/>
          </p:cNvSpPr>
          <p:nvPr>
            <p:ph type="subTitle" idx="1"/>
          </p:nvPr>
        </p:nvSpPr>
        <p:spPr>
          <a:xfrm>
            <a:off x="1276772" y="1152172"/>
            <a:ext cx="3295227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Was ist </a:t>
            </a:r>
            <a:r>
              <a:rPr lang="de-AT" dirty="0" err="1"/>
              <a:t>LaTeX</a:t>
            </a:r>
            <a:r>
              <a:rPr lang="de-AT" dirty="0"/>
              <a:t>?</a:t>
            </a:r>
            <a:endParaRPr dirty="0"/>
          </a:p>
        </p:txBody>
      </p:sp>
      <p:sp>
        <p:nvSpPr>
          <p:cNvPr id="208" name="Google Shape;208;p37"/>
          <p:cNvSpPr txBox="1">
            <a:spLocks noGrp="1"/>
          </p:cNvSpPr>
          <p:nvPr>
            <p:ph type="title" idx="2"/>
          </p:nvPr>
        </p:nvSpPr>
        <p:spPr>
          <a:xfrm>
            <a:off x="715050" y="535000"/>
            <a:ext cx="77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Inhaltsübersicht</a:t>
            </a:r>
            <a:endParaRPr dirty="0"/>
          </a:p>
        </p:txBody>
      </p:sp>
      <p:sp>
        <p:nvSpPr>
          <p:cNvPr id="209" name="Google Shape;209;p37"/>
          <p:cNvSpPr txBox="1">
            <a:spLocks noGrp="1"/>
          </p:cNvSpPr>
          <p:nvPr>
            <p:ph type="title" idx="3"/>
          </p:nvPr>
        </p:nvSpPr>
        <p:spPr>
          <a:xfrm>
            <a:off x="738348" y="1888372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0" name="Google Shape;210;p37"/>
          <p:cNvSpPr txBox="1">
            <a:spLocks noGrp="1"/>
          </p:cNvSpPr>
          <p:nvPr>
            <p:ph type="subTitle" idx="4"/>
          </p:nvPr>
        </p:nvSpPr>
        <p:spPr>
          <a:xfrm>
            <a:off x="1276772" y="1888380"/>
            <a:ext cx="3295227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 err="1"/>
              <a:t>LaTeX</a:t>
            </a:r>
            <a:r>
              <a:rPr lang="de-AT" dirty="0"/>
              <a:t> vs. klassische Textverarbeitung</a:t>
            </a:r>
            <a:endParaRPr dirty="0"/>
          </a:p>
        </p:txBody>
      </p:sp>
      <p:sp>
        <p:nvSpPr>
          <p:cNvPr id="211" name="Google Shape;211;p37"/>
          <p:cNvSpPr txBox="1">
            <a:spLocks noGrp="1"/>
          </p:cNvSpPr>
          <p:nvPr>
            <p:ph type="title" idx="5"/>
          </p:nvPr>
        </p:nvSpPr>
        <p:spPr>
          <a:xfrm>
            <a:off x="738348" y="2624597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subTitle" idx="6"/>
          </p:nvPr>
        </p:nvSpPr>
        <p:spPr>
          <a:xfrm>
            <a:off x="1276772" y="2624587"/>
            <a:ext cx="3295227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Aufbau eines Dokuments</a:t>
            </a:r>
            <a:endParaRPr dirty="0"/>
          </a:p>
        </p:txBody>
      </p:sp>
      <p:sp>
        <p:nvSpPr>
          <p:cNvPr id="213" name="Google Shape;213;p37"/>
          <p:cNvSpPr txBox="1">
            <a:spLocks noGrp="1"/>
          </p:cNvSpPr>
          <p:nvPr>
            <p:ph type="title" idx="7"/>
          </p:nvPr>
        </p:nvSpPr>
        <p:spPr>
          <a:xfrm>
            <a:off x="738348" y="3360797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ubTitle" idx="8"/>
          </p:nvPr>
        </p:nvSpPr>
        <p:spPr>
          <a:xfrm>
            <a:off x="1276772" y="3360795"/>
            <a:ext cx="3295227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Dokumentklassen</a:t>
            </a:r>
            <a:endParaRPr dirty="0"/>
          </a:p>
        </p:txBody>
      </p:sp>
      <p:sp>
        <p:nvSpPr>
          <p:cNvPr id="216" name="Google Shape;216;p37"/>
          <p:cNvSpPr txBox="1">
            <a:spLocks noGrp="1"/>
          </p:cNvSpPr>
          <p:nvPr>
            <p:ph type="subTitle" idx="13"/>
          </p:nvPr>
        </p:nvSpPr>
        <p:spPr>
          <a:xfrm>
            <a:off x="5341573" y="2624568"/>
            <a:ext cx="3149181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Mathematische Formeln</a:t>
            </a:r>
            <a:endParaRPr dirty="0"/>
          </a:p>
        </p:txBody>
      </p:sp>
      <p:sp>
        <p:nvSpPr>
          <p:cNvPr id="217" name="Google Shape;217;p37"/>
          <p:cNvSpPr txBox="1">
            <a:spLocks noGrp="1"/>
          </p:cNvSpPr>
          <p:nvPr>
            <p:ph type="title" idx="14"/>
          </p:nvPr>
        </p:nvSpPr>
        <p:spPr>
          <a:xfrm>
            <a:off x="4810859" y="2624568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08</a:t>
            </a:r>
            <a:endParaRPr dirty="0"/>
          </a:p>
        </p:txBody>
      </p:sp>
      <p:sp>
        <p:nvSpPr>
          <p:cNvPr id="218" name="Google Shape;218;p37"/>
          <p:cNvSpPr txBox="1">
            <a:spLocks noGrp="1"/>
          </p:cNvSpPr>
          <p:nvPr>
            <p:ph type="subTitle" idx="15"/>
          </p:nvPr>
        </p:nvSpPr>
        <p:spPr>
          <a:xfrm>
            <a:off x="5349359" y="1152137"/>
            <a:ext cx="3149181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Struktur &amp; Gestaltung</a:t>
            </a:r>
            <a:endParaRPr dirty="0"/>
          </a:p>
        </p:txBody>
      </p:sp>
      <p:sp>
        <p:nvSpPr>
          <p:cNvPr id="219" name="Google Shape;219;p37"/>
          <p:cNvSpPr txBox="1">
            <a:spLocks noGrp="1"/>
          </p:cNvSpPr>
          <p:nvPr>
            <p:ph type="title" idx="16"/>
          </p:nvPr>
        </p:nvSpPr>
        <p:spPr>
          <a:xfrm>
            <a:off x="4810859" y="1152103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  <p:sp>
        <p:nvSpPr>
          <p:cNvPr id="220" name="Google Shape;220;p37"/>
          <p:cNvSpPr txBox="1">
            <a:spLocks noGrp="1"/>
          </p:cNvSpPr>
          <p:nvPr>
            <p:ph type="subTitle" idx="17"/>
          </p:nvPr>
        </p:nvSpPr>
        <p:spPr>
          <a:xfrm>
            <a:off x="5341905" y="1888300"/>
            <a:ext cx="3149181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Bilder &amp; Verweise</a:t>
            </a:r>
            <a:endParaRPr dirty="0"/>
          </a:p>
        </p:txBody>
      </p:sp>
      <p:sp>
        <p:nvSpPr>
          <p:cNvPr id="221" name="Google Shape;221;p37"/>
          <p:cNvSpPr txBox="1">
            <a:spLocks noGrp="1"/>
          </p:cNvSpPr>
          <p:nvPr>
            <p:ph type="title" idx="18"/>
          </p:nvPr>
        </p:nvSpPr>
        <p:spPr>
          <a:xfrm>
            <a:off x="4810859" y="1888300"/>
            <a:ext cx="538500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  <p:sp>
        <p:nvSpPr>
          <p:cNvPr id="222" name="Google Shape;222;p37"/>
          <p:cNvSpPr txBox="1">
            <a:spLocks noGrp="1"/>
          </p:cNvSpPr>
          <p:nvPr>
            <p:ph type="subTitle" idx="19"/>
          </p:nvPr>
        </p:nvSpPr>
        <p:spPr>
          <a:xfrm>
            <a:off x="5341739" y="3360795"/>
            <a:ext cx="3149181" cy="7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Beispiel</a:t>
            </a:r>
            <a:endParaRPr dirty="0"/>
          </a:p>
        </p:txBody>
      </p:sp>
      <p:sp>
        <p:nvSpPr>
          <p:cNvPr id="2" name="Google Shape;213;p37">
            <a:extLst>
              <a:ext uri="{FF2B5EF4-FFF2-40B4-BE49-F238E27FC236}">
                <a16:creationId xmlns:a16="http://schemas.microsoft.com/office/drawing/2014/main" id="{1F112E3C-3751-F50D-57DF-4A91E70A91B1}"/>
              </a:ext>
            </a:extLst>
          </p:cNvPr>
          <p:cNvSpPr txBox="1">
            <a:spLocks/>
          </p:cNvSpPr>
          <p:nvPr/>
        </p:nvSpPr>
        <p:spPr>
          <a:xfrm>
            <a:off x="738348" y="4165429"/>
            <a:ext cx="5385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1800" b="0" i="0" u="none" strike="noStrike" cap="none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3" name="Google Shape;214;p37">
            <a:extLst>
              <a:ext uri="{FF2B5EF4-FFF2-40B4-BE49-F238E27FC236}">
                <a16:creationId xmlns:a16="http://schemas.microsoft.com/office/drawing/2014/main" id="{0AF4B4F2-14E2-5B2C-08FA-F8122831B3D3}"/>
              </a:ext>
            </a:extLst>
          </p:cNvPr>
          <p:cNvSpPr txBox="1">
            <a:spLocks/>
          </p:cNvSpPr>
          <p:nvPr/>
        </p:nvSpPr>
        <p:spPr>
          <a:xfrm>
            <a:off x="1276772" y="4165427"/>
            <a:ext cx="3295227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marL="0" indent="0"/>
            <a:r>
              <a:rPr lang="de-AT" dirty="0"/>
              <a:t>Pakete einbinden</a:t>
            </a:r>
          </a:p>
        </p:txBody>
      </p:sp>
      <p:sp>
        <p:nvSpPr>
          <p:cNvPr id="4" name="Google Shape;221;p37">
            <a:extLst>
              <a:ext uri="{FF2B5EF4-FFF2-40B4-BE49-F238E27FC236}">
                <a16:creationId xmlns:a16="http://schemas.microsoft.com/office/drawing/2014/main" id="{E6D16948-C4DB-E021-7D16-694FBFFB52FE}"/>
              </a:ext>
            </a:extLst>
          </p:cNvPr>
          <p:cNvSpPr txBox="1">
            <a:spLocks/>
          </p:cNvSpPr>
          <p:nvPr/>
        </p:nvSpPr>
        <p:spPr>
          <a:xfrm>
            <a:off x="4833553" y="4165427"/>
            <a:ext cx="5385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1800" b="0" i="0" u="none" strike="noStrike" cap="none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en" dirty="0"/>
              <a:t>10</a:t>
            </a:r>
          </a:p>
        </p:txBody>
      </p:sp>
      <p:sp>
        <p:nvSpPr>
          <p:cNvPr id="5" name="Google Shape;222;p37">
            <a:extLst>
              <a:ext uri="{FF2B5EF4-FFF2-40B4-BE49-F238E27FC236}">
                <a16:creationId xmlns:a16="http://schemas.microsoft.com/office/drawing/2014/main" id="{F60F38C0-21AE-1182-74A1-96B0D441672A}"/>
              </a:ext>
            </a:extLst>
          </p:cNvPr>
          <p:cNvSpPr txBox="1">
            <a:spLocks/>
          </p:cNvSpPr>
          <p:nvPr/>
        </p:nvSpPr>
        <p:spPr>
          <a:xfrm>
            <a:off x="5349359" y="4165427"/>
            <a:ext cx="3149181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18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xandria Medium"/>
              <a:buNone/>
              <a:defRPr sz="24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marL="0" indent="0"/>
            <a:r>
              <a:rPr lang="de-AT" dirty="0"/>
              <a:t>Zusammenfassung </a:t>
            </a:r>
          </a:p>
        </p:txBody>
      </p:sp>
      <p:sp>
        <p:nvSpPr>
          <p:cNvPr id="8" name="Google Shape;221;p37">
            <a:extLst>
              <a:ext uri="{FF2B5EF4-FFF2-40B4-BE49-F238E27FC236}">
                <a16:creationId xmlns:a16="http://schemas.microsoft.com/office/drawing/2014/main" id="{54FC7A39-03D6-27DD-F51F-48DE4A5E4A73}"/>
              </a:ext>
            </a:extLst>
          </p:cNvPr>
          <p:cNvSpPr txBox="1">
            <a:spLocks/>
          </p:cNvSpPr>
          <p:nvPr/>
        </p:nvSpPr>
        <p:spPr>
          <a:xfrm>
            <a:off x="4818479" y="3360795"/>
            <a:ext cx="5385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1800" b="0" i="0" u="none" strike="noStrike" cap="none">
                <a:solidFill>
                  <a:schemeClr val="lt2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exandria Medium"/>
              <a:buNone/>
              <a:defRPr sz="30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en" dirty="0"/>
              <a:t>09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4E65997A-F483-2A33-5F76-B1C1EC692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>
            <a:extLst>
              <a:ext uri="{FF2B5EF4-FFF2-40B4-BE49-F238E27FC236}">
                <a16:creationId xmlns:a16="http://schemas.microsoft.com/office/drawing/2014/main" id="{92DF7562-1B61-447E-CE27-D4BBCC8226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Warum?</a:t>
            </a:r>
            <a:endParaRPr dirty="0"/>
          </a:p>
        </p:txBody>
      </p:sp>
      <p:sp>
        <p:nvSpPr>
          <p:cNvPr id="243" name="Google Shape;243;p40">
            <a:extLst>
              <a:ext uri="{FF2B5EF4-FFF2-40B4-BE49-F238E27FC236}">
                <a16:creationId xmlns:a16="http://schemas.microsoft.com/office/drawing/2014/main" id="{97A449E0-E9DC-7AD6-7C71-1914E614EE6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72000" y="3358100"/>
            <a:ext cx="3856800" cy="12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Das kann Word auch! Oder?</a:t>
            </a:r>
            <a:endParaRPr dirty="0"/>
          </a:p>
        </p:txBody>
      </p:sp>
      <p:cxnSp>
        <p:nvCxnSpPr>
          <p:cNvPr id="244" name="Google Shape;244;p4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2F3A6A4-7CDE-8C3F-28C5-EDC3878AD9DE}"/>
              </a:ext>
            </a:extLst>
          </p:cNvPr>
          <p:cNvCxnSpPr/>
          <p:nvPr/>
        </p:nvCxnSpPr>
        <p:spPr>
          <a:xfrm>
            <a:off x="715100" y="44144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Google Shape;235;p39">
            <a:extLst>
              <a:ext uri="{FF2B5EF4-FFF2-40B4-BE49-F238E27FC236}">
                <a16:creationId xmlns:a16="http://schemas.microsoft.com/office/drawing/2014/main" id="{3132AD6C-89F7-51F8-B7C1-9E6228E0AFFB}"/>
              </a:ext>
            </a:extLst>
          </p:cNvPr>
          <p:cNvSpPr txBox="1">
            <a:spLocks/>
          </p:cNvSpPr>
          <p:nvPr/>
        </p:nvSpPr>
        <p:spPr>
          <a:xfrm>
            <a:off x="715100" y="15789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7200" dirty="0">
                <a:solidFill>
                  <a:srgbClr val="52B878"/>
                </a:solidFill>
                <a:latin typeface="Alexandria Medium" panose="020B0604020202020204" charset="-78"/>
                <a:cs typeface="Alexandria Medium" panose="020B0604020202020204" charset="-7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31406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C81E5651-44D8-0D98-5599-8FAE28317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8648C86C-7263-0512-8C55-D28F458CD2E7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Vorteile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8E35B461-6FC9-7838-84A8-07BC667F2EDD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10</a:t>
            </a:r>
          </a:p>
        </p:txBody>
      </p:sp>
      <p:sp>
        <p:nvSpPr>
          <p:cNvPr id="2" name="Google Shape;257;p42">
            <a:extLst>
              <a:ext uri="{FF2B5EF4-FFF2-40B4-BE49-F238E27FC236}">
                <a16:creationId xmlns:a16="http://schemas.microsoft.com/office/drawing/2014/main" id="{8A79D1E8-79BC-C099-B9C4-E082BB741542}"/>
              </a:ext>
            </a:extLst>
          </p:cNvPr>
          <p:cNvSpPr txBox="1">
            <a:spLocks/>
          </p:cNvSpPr>
          <p:nvPr/>
        </p:nvSpPr>
        <p:spPr>
          <a:xfrm>
            <a:off x="671664" y="976946"/>
            <a:ext cx="7954176" cy="228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None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800" dirty="0" err="1"/>
              <a:t>Hervorragender</a:t>
            </a:r>
            <a:r>
              <a:rPr lang="en-US" sz="1800" dirty="0"/>
              <a:t>, </a:t>
            </a:r>
            <a:r>
              <a:rPr lang="en-US" sz="1800" dirty="0" err="1"/>
              <a:t>professioneller</a:t>
            </a:r>
            <a:r>
              <a:rPr lang="en-US" sz="1800" dirty="0"/>
              <a:t> </a:t>
            </a:r>
            <a:r>
              <a:rPr lang="en-US" sz="1800" dirty="0" err="1"/>
              <a:t>Schriftsatz</a:t>
            </a:r>
            <a:endParaRPr lang="en-US" sz="1800" dirty="0"/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800" dirty="0" err="1"/>
              <a:t>Praktisch</a:t>
            </a:r>
            <a:r>
              <a:rPr lang="en-US" sz="1800" dirty="0"/>
              <a:t> &amp; schnell </a:t>
            </a:r>
            <a:r>
              <a:rPr lang="en-US" sz="1800" dirty="0" err="1"/>
              <a:t>bei</a:t>
            </a:r>
            <a:r>
              <a:rPr lang="en-US" sz="1800" dirty="0"/>
              <a:t> </a:t>
            </a:r>
            <a:r>
              <a:rPr lang="en-US" sz="1800" dirty="0" err="1"/>
              <a:t>mathematischen</a:t>
            </a:r>
            <a:r>
              <a:rPr lang="en-US" sz="1800" dirty="0"/>
              <a:t> </a:t>
            </a:r>
            <a:r>
              <a:rPr lang="en-US" sz="1800" dirty="0" err="1"/>
              <a:t>Formeln</a:t>
            </a:r>
            <a:endParaRPr lang="en-US" sz="1800" dirty="0"/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de-DE" sz="1800" dirty="0"/>
              <a:t>Sehr stabil bei langen Dokumenten</a:t>
            </a:r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800" dirty="0" err="1"/>
              <a:t>Automatische</a:t>
            </a:r>
            <a:r>
              <a:rPr lang="en-US" sz="1800" dirty="0"/>
              <a:t> </a:t>
            </a:r>
            <a:r>
              <a:rPr lang="en-US" sz="1800" dirty="0" err="1"/>
              <a:t>Verzeichnisse</a:t>
            </a:r>
            <a:r>
              <a:rPr lang="en-US" sz="1800" dirty="0"/>
              <a:t> &amp; </a:t>
            </a:r>
            <a:r>
              <a:rPr lang="en-US" sz="1800" dirty="0" err="1"/>
              <a:t>Querverweise</a:t>
            </a:r>
            <a:endParaRPr lang="en-US" sz="1800" dirty="0"/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800" dirty="0" err="1"/>
              <a:t>Kostenlos</a:t>
            </a:r>
            <a:r>
              <a:rPr lang="en-US" sz="1800" dirty="0"/>
              <a:t> und </a:t>
            </a:r>
            <a:r>
              <a:rPr lang="en-US" sz="1800" dirty="0" err="1"/>
              <a:t>plattformunabhängig</a:t>
            </a:r>
            <a:endParaRPr lang="en-US" sz="1800" dirty="0"/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800" dirty="0" err="1"/>
              <a:t>Einheitliches</a:t>
            </a:r>
            <a:r>
              <a:rPr lang="en-US" sz="1800" dirty="0"/>
              <a:t>, </a:t>
            </a:r>
            <a:r>
              <a:rPr lang="en-US" sz="1800" dirty="0" err="1"/>
              <a:t>konsistentes</a:t>
            </a:r>
            <a:r>
              <a:rPr lang="en-US" sz="1800" dirty="0"/>
              <a:t> Layout (</a:t>
            </a:r>
            <a:r>
              <a:rPr lang="en-US" sz="1800" dirty="0" err="1"/>
              <a:t>auch</a:t>
            </a:r>
            <a:r>
              <a:rPr lang="en-US" sz="1800" dirty="0"/>
              <a:t> </a:t>
            </a:r>
            <a:r>
              <a:rPr lang="en-US" sz="1800" dirty="0" err="1"/>
              <a:t>bei</a:t>
            </a:r>
            <a:r>
              <a:rPr lang="en-US" sz="1800" dirty="0"/>
              <a:t> </a:t>
            </a:r>
            <a:r>
              <a:rPr lang="en-US" sz="1800" dirty="0" err="1"/>
              <a:t>mehreren</a:t>
            </a:r>
            <a:r>
              <a:rPr lang="en-US" sz="1800" dirty="0"/>
              <a:t> </a:t>
            </a:r>
            <a:r>
              <a:rPr lang="en-US" sz="1800" dirty="0" err="1"/>
              <a:t>Mitbearbeitern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3549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EFBEFC95-3D42-594A-DF3E-A6A64F20B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5282FBA7-E9F5-E9D6-AB77-68482BEF7ABB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Versionskontrolle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AA072619-46C8-58C2-A740-FD9B17627A92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10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F04D948-7B36-BFF2-3967-F4FBDE849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82" y="1286751"/>
            <a:ext cx="7861835" cy="285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9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>
          <a:extLst>
            <a:ext uri="{FF2B5EF4-FFF2-40B4-BE49-F238E27FC236}">
              <a16:creationId xmlns:a16="http://schemas.microsoft.com/office/drawing/2014/main" id="{B61AF1D0-1C62-48B9-F325-94F4412FF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6DA92900-DAAE-F5BC-7FE6-794D61F8E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18442">
            <a:off x="4675862" y="1518236"/>
            <a:ext cx="4567979" cy="59115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Google Shape;242;p40">
            <a:extLst>
              <a:ext uri="{FF2B5EF4-FFF2-40B4-BE49-F238E27FC236}">
                <a16:creationId xmlns:a16="http://schemas.microsoft.com/office/drawing/2014/main" id="{345AC869-5C9C-A80F-424A-7BA1F10192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9350" y="301824"/>
            <a:ext cx="5925300" cy="12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Anmerkungen</a:t>
            </a:r>
            <a:endParaRPr sz="4400" dirty="0"/>
          </a:p>
        </p:txBody>
      </p:sp>
      <p:pic>
        <p:nvPicPr>
          <p:cNvPr id="1030" name="Picture 6" descr="Contrasting Microsoft Word and LaTeX">
            <a:extLst>
              <a:ext uri="{FF2B5EF4-FFF2-40B4-BE49-F238E27FC236}">
                <a16:creationId xmlns:a16="http://schemas.microsoft.com/office/drawing/2014/main" id="{994DD9C9-C2CF-7AC0-C77C-7174BB85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66" y="1262784"/>
            <a:ext cx="3929186" cy="309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00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8"/>
          <p:cNvSpPr txBox="1">
            <a:spLocks noGrp="1"/>
          </p:cNvSpPr>
          <p:nvPr>
            <p:ph type="title"/>
          </p:nvPr>
        </p:nvSpPr>
        <p:spPr>
          <a:xfrm>
            <a:off x="715099" y="2259575"/>
            <a:ext cx="8038375" cy="23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Danke für eure Aufmerksamkeit!</a:t>
            </a:r>
            <a:endParaRPr sz="6600" dirty="0"/>
          </a:p>
        </p:txBody>
      </p:sp>
      <p:cxnSp>
        <p:nvCxnSpPr>
          <p:cNvPr id="229" name="Google Shape;229;p38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9"/>
          <p:cNvSpPr txBox="1">
            <a:spLocks noGrp="1"/>
          </p:cNvSpPr>
          <p:nvPr>
            <p:ph type="title"/>
          </p:nvPr>
        </p:nvSpPr>
        <p:spPr>
          <a:xfrm>
            <a:off x="715100" y="33280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de-AT" b="1" dirty="0"/>
              <a:t>Was ist </a:t>
            </a:r>
            <a:r>
              <a:rPr lang="de-AT" b="1" dirty="0" err="1"/>
              <a:t>LaTeX</a:t>
            </a:r>
            <a:endParaRPr lang="de-AT" b="1" dirty="0"/>
          </a:p>
        </p:txBody>
      </p:sp>
      <p:sp>
        <p:nvSpPr>
          <p:cNvPr id="235" name="Google Shape;235;p39"/>
          <p:cNvSpPr txBox="1">
            <a:spLocks noGrp="1"/>
          </p:cNvSpPr>
          <p:nvPr>
            <p:ph type="title" idx="2"/>
          </p:nvPr>
        </p:nvSpPr>
        <p:spPr>
          <a:xfrm>
            <a:off x="715100" y="2074250"/>
            <a:ext cx="7708800" cy="125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52B878"/>
                </a:solidFill>
              </a:rPr>
              <a:t>01</a:t>
            </a:r>
            <a:endParaRPr dirty="0">
              <a:solidFill>
                <a:srgbClr val="52B878"/>
              </a:solidFill>
            </a:endParaRPr>
          </a:p>
        </p:txBody>
      </p:sp>
      <p:cxnSp>
        <p:nvCxnSpPr>
          <p:cNvPr id="237" name="Google Shape;237;p39">
            <a:hlinkClick r:id="" action="ppaction://hlinkshowjump?jump=nextslide"/>
          </p:cNvPr>
          <p:cNvCxnSpPr/>
          <p:nvPr/>
        </p:nvCxnSpPr>
        <p:spPr>
          <a:xfrm>
            <a:off x="715100" y="729100"/>
            <a:ext cx="483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473544" y="490177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Definition</a:t>
            </a:r>
            <a:endParaRPr dirty="0"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473544" y="1152207"/>
            <a:ext cx="4412712" cy="1374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60">
              <a:buClr>
                <a:schemeClr val="lt2"/>
              </a:buClr>
              <a:buChar char="■"/>
            </a:pPr>
            <a:r>
              <a:rPr lang="en-US" sz="1600" dirty="0" err="1"/>
              <a:t>Gesprochen</a:t>
            </a:r>
            <a:r>
              <a:rPr lang="en-US" sz="1600" dirty="0"/>
              <a:t> Lah-</a:t>
            </a:r>
            <a:r>
              <a:rPr lang="en-US" sz="1600" dirty="0" err="1"/>
              <a:t>tek</a:t>
            </a:r>
            <a:r>
              <a:rPr lang="en-US" sz="1600" dirty="0"/>
              <a:t> </a:t>
            </a:r>
            <a:r>
              <a:rPr lang="en-US" sz="1600" dirty="0" err="1"/>
              <a:t>oder</a:t>
            </a:r>
            <a:r>
              <a:rPr lang="en-US" sz="1600" dirty="0"/>
              <a:t> Lay-</a:t>
            </a:r>
            <a:r>
              <a:rPr lang="en-US" sz="1600" dirty="0" err="1"/>
              <a:t>tek</a:t>
            </a:r>
            <a:endParaRPr lang="en-US" sz="1600" dirty="0"/>
          </a:p>
          <a:p>
            <a:pPr marL="274320" lvl="0" indent="-213360">
              <a:buClr>
                <a:schemeClr val="lt2"/>
              </a:buClr>
              <a:buChar char="■"/>
            </a:pPr>
            <a:r>
              <a:rPr lang="en-US" sz="1600" dirty="0" err="1"/>
              <a:t>Softwaresystem</a:t>
            </a:r>
            <a:r>
              <a:rPr lang="en-US" sz="1600" dirty="0"/>
              <a:t> </a:t>
            </a:r>
            <a:r>
              <a:rPr lang="en-US" sz="1600" dirty="0" err="1"/>
              <a:t>zum</a:t>
            </a:r>
            <a:r>
              <a:rPr lang="en-US" sz="1600" dirty="0"/>
              <a:t> </a:t>
            </a:r>
            <a:r>
              <a:rPr lang="en-US" sz="1600" dirty="0" err="1"/>
              <a:t>Setzen</a:t>
            </a:r>
            <a:r>
              <a:rPr lang="en-US" sz="1600" dirty="0"/>
              <a:t> von </a:t>
            </a:r>
            <a:r>
              <a:rPr lang="en-US" sz="1600" dirty="0" err="1"/>
              <a:t>Texten</a:t>
            </a:r>
            <a:endParaRPr lang="en-US" sz="1600" dirty="0"/>
          </a:p>
          <a:p>
            <a:pPr marL="274320" lvl="0" indent="-213360">
              <a:buClr>
                <a:schemeClr val="lt2"/>
              </a:buClr>
              <a:buChar char="■"/>
            </a:pPr>
            <a:r>
              <a:rPr lang="en-US" sz="1600" dirty="0"/>
              <a:t>In den 1980er-Jahren </a:t>
            </a:r>
            <a:r>
              <a:rPr lang="en-US" sz="1600" dirty="0" err="1"/>
              <a:t>Entwickelt</a:t>
            </a:r>
            <a:endParaRPr lang="en-US" sz="1600" dirty="0"/>
          </a:p>
          <a:p>
            <a:pPr marL="274320" lvl="0" indent="-213360">
              <a:buClr>
                <a:schemeClr val="lt2"/>
              </a:buClr>
              <a:buChar char="■"/>
            </a:pPr>
            <a:r>
              <a:rPr lang="en-US" sz="1600" dirty="0" err="1"/>
              <a:t>Erfunden</a:t>
            </a:r>
            <a:r>
              <a:rPr lang="en-US" sz="1600" dirty="0"/>
              <a:t> von Donald E. Knuth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7D1855B-12F4-6698-4386-68E4A303E2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r="38264"/>
          <a:stretch>
            <a:fillRect/>
          </a:stretch>
        </p:blipFill>
        <p:spPr bwMode="auto">
          <a:xfrm flipH="1">
            <a:off x="5287200" y="0"/>
            <a:ext cx="38568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256;p42">
            <a:extLst>
              <a:ext uri="{FF2B5EF4-FFF2-40B4-BE49-F238E27FC236}">
                <a16:creationId xmlns:a16="http://schemas.microsoft.com/office/drawing/2014/main" id="{F95DCCBB-3CDB-247D-C3D9-0FD7B5751463}"/>
              </a:ext>
            </a:extLst>
          </p:cNvPr>
          <p:cNvSpPr txBox="1">
            <a:spLocks/>
          </p:cNvSpPr>
          <p:nvPr/>
        </p:nvSpPr>
        <p:spPr>
          <a:xfrm>
            <a:off x="473544" y="2426554"/>
            <a:ext cx="3856800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Donald E. Knuth</a:t>
            </a:r>
          </a:p>
        </p:txBody>
      </p:sp>
      <p:sp>
        <p:nvSpPr>
          <p:cNvPr id="5" name="Google Shape;257;p42">
            <a:extLst>
              <a:ext uri="{FF2B5EF4-FFF2-40B4-BE49-F238E27FC236}">
                <a16:creationId xmlns:a16="http://schemas.microsoft.com/office/drawing/2014/main" id="{8FFECC9F-1BB6-872B-FE73-6AB46D766083}"/>
              </a:ext>
            </a:extLst>
          </p:cNvPr>
          <p:cNvSpPr txBox="1">
            <a:spLocks/>
          </p:cNvSpPr>
          <p:nvPr/>
        </p:nvSpPr>
        <p:spPr>
          <a:xfrm>
            <a:off x="473544" y="2988211"/>
            <a:ext cx="4412712" cy="13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600" dirty="0"/>
              <a:t>Buch: The Art of Computer Programming</a:t>
            </a:r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600" dirty="0" err="1"/>
              <a:t>Erfand</a:t>
            </a:r>
            <a:r>
              <a:rPr lang="en-US" sz="1600" dirty="0"/>
              <a:t> </a:t>
            </a:r>
            <a:r>
              <a:rPr lang="en-US" sz="1600" dirty="0" err="1"/>
              <a:t>viele</a:t>
            </a:r>
            <a:r>
              <a:rPr lang="en-US" sz="1600" dirty="0"/>
              <a:t> </a:t>
            </a:r>
            <a:r>
              <a:rPr lang="en-US" sz="1600" dirty="0" err="1"/>
              <a:t>wichtige</a:t>
            </a:r>
            <a:r>
              <a:rPr lang="en-US" sz="1600" dirty="0"/>
              <a:t> Informatik-</a:t>
            </a:r>
            <a:r>
              <a:rPr lang="en-US" sz="1600" dirty="0" err="1"/>
              <a:t>Konzepte</a:t>
            </a:r>
            <a:endParaRPr lang="en-US" sz="1600" dirty="0"/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en-US" sz="1600" dirty="0"/>
              <a:t>Literate Programming: Code </a:t>
            </a:r>
            <a:r>
              <a:rPr lang="en-US" sz="1600" dirty="0" err="1"/>
              <a:t>wie</a:t>
            </a:r>
            <a:r>
              <a:rPr lang="en-US" sz="1600" dirty="0"/>
              <a:t> </a:t>
            </a:r>
            <a:r>
              <a:rPr lang="en-US" sz="1600" dirty="0" err="1"/>
              <a:t>Literatur</a:t>
            </a:r>
            <a:r>
              <a:rPr lang="en-US" sz="1600" dirty="0"/>
              <a:t> </a:t>
            </a:r>
            <a:r>
              <a:rPr lang="en-US" sz="1600" dirty="0" err="1"/>
              <a:t>schreiben</a:t>
            </a:r>
            <a:endParaRPr lang="en-US" sz="1600" dirty="0"/>
          </a:p>
        </p:txBody>
      </p:sp>
      <p:sp>
        <p:nvSpPr>
          <p:cNvPr id="14" name="Google Shape;206;p37">
            <a:extLst>
              <a:ext uri="{FF2B5EF4-FFF2-40B4-BE49-F238E27FC236}">
                <a16:creationId xmlns:a16="http://schemas.microsoft.com/office/drawing/2014/main" id="{13A21CAA-7C06-C5BA-265E-23184933E318}"/>
              </a:ext>
            </a:extLst>
          </p:cNvPr>
          <p:cNvSpPr txBox="1">
            <a:spLocks/>
          </p:cNvSpPr>
          <p:nvPr/>
        </p:nvSpPr>
        <p:spPr>
          <a:xfrm>
            <a:off x="157112" y="4543985"/>
            <a:ext cx="5385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algn="ctr"/>
            <a:r>
              <a:rPr lang="en" sz="1600" dirty="0"/>
              <a:t>01</a:t>
            </a:r>
          </a:p>
        </p:txBody>
      </p:sp>
      <p:sp>
        <p:nvSpPr>
          <p:cNvPr id="15" name="Google Shape;207;p37">
            <a:extLst>
              <a:ext uri="{FF2B5EF4-FFF2-40B4-BE49-F238E27FC236}">
                <a16:creationId xmlns:a16="http://schemas.microsoft.com/office/drawing/2014/main" id="{D19A34EB-078E-0E4E-7610-9FB55A8AB66A}"/>
              </a:ext>
            </a:extLst>
          </p:cNvPr>
          <p:cNvSpPr txBox="1">
            <a:spLocks/>
          </p:cNvSpPr>
          <p:nvPr/>
        </p:nvSpPr>
        <p:spPr>
          <a:xfrm>
            <a:off x="695612" y="4574284"/>
            <a:ext cx="26073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Font typeface="Albert Sans"/>
              <a:buNone/>
            </a:pPr>
            <a:r>
              <a:rPr lang="de-AT" dirty="0"/>
              <a:t>Was ist </a:t>
            </a:r>
            <a:r>
              <a:rPr lang="de-AT" dirty="0" err="1"/>
              <a:t>LaTeX</a:t>
            </a:r>
            <a:r>
              <a:rPr lang="de-AT" dirty="0"/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>
          <a:extLst>
            <a:ext uri="{FF2B5EF4-FFF2-40B4-BE49-F238E27FC236}">
              <a16:creationId xmlns:a16="http://schemas.microsoft.com/office/drawing/2014/main" id="{3D1322B5-E275-30B7-61A4-0637F2BC6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>
            <a:extLst>
              <a:ext uri="{FF2B5EF4-FFF2-40B4-BE49-F238E27FC236}">
                <a16:creationId xmlns:a16="http://schemas.microsoft.com/office/drawing/2014/main" id="{43F32CD9-916B-3082-6E70-585B33790C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3054" y="402291"/>
            <a:ext cx="3856800" cy="94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Kernidee</a:t>
            </a:r>
            <a:endParaRPr dirty="0"/>
          </a:p>
        </p:txBody>
      </p:sp>
      <p:sp>
        <p:nvSpPr>
          <p:cNvPr id="257" name="Google Shape;257;p42">
            <a:extLst>
              <a:ext uri="{FF2B5EF4-FFF2-40B4-BE49-F238E27FC236}">
                <a16:creationId xmlns:a16="http://schemas.microsoft.com/office/drawing/2014/main" id="{91EC46F6-90D4-F1F6-DE0A-FF5E35B37F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3054" y="1064321"/>
            <a:ext cx="8510926" cy="13747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74320" lvl="0" indent="-213360">
              <a:buClr>
                <a:schemeClr val="lt2"/>
              </a:buClr>
              <a:buChar char="■"/>
            </a:pPr>
            <a:r>
              <a:rPr lang="de-DE" sz="1800" dirty="0"/>
              <a:t>Der Autor schreibt Inhalt und Struktur – nicht das Aussehen.</a:t>
            </a:r>
          </a:p>
          <a:p>
            <a:pPr marL="274320" lvl="0" indent="-213360">
              <a:buClr>
                <a:schemeClr val="lt2"/>
              </a:buClr>
              <a:buChar char="■"/>
            </a:pPr>
            <a:r>
              <a:rPr lang="de-DE" sz="1800" dirty="0"/>
              <a:t>Man beschreibt was ein Element ist (z.B. Überschrift), nicht wie es aussieht</a:t>
            </a:r>
          </a:p>
          <a:p>
            <a:pPr marL="274320" lvl="0" indent="-213360">
              <a:buClr>
                <a:schemeClr val="lt2"/>
              </a:buClr>
              <a:buChar char="■"/>
            </a:pPr>
            <a:r>
              <a:rPr lang="de-DE" sz="1800" dirty="0"/>
              <a:t>Man arbeitet mit Befehlen in einer Klartextdatei, nicht mit Maus und Symbolleisten.</a:t>
            </a:r>
            <a:endParaRPr lang="en-US" sz="1800" dirty="0"/>
          </a:p>
        </p:txBody>
      </p:sp>
      <p:sp>
        <p:nvSpPr>
          <p:cNvPr id="4" name="Google Shape;256;p42">
            <a:extLst>
              <a:ext uri="{FF2B5EF4-FFF2-40B4-BE49-F238E27FC236}">
                <a16:creationId xmlns:a16="http://schemas.microsoft.com/office/drawing/2014/main" id="{99A50F3F-28E0-2253-55A6-021C957D77D0}"/>
              </a:ext>
            </a:extLst>
          </p:cNvPr>
          <p:cNvSpPr txBox="1">
            <a:spLocks/>
          </p:cNvSpPr>
          <p:nvPr/>
        </p:nvSpPr>
        <p:spPr>
          <a:xfrm>
            <a:off x="473054" y="2421111"/>
            <a:ext cx="4672689" cy="9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Typische Einsatzgebiete</a:t>
            </a:r>
          </a:p>
        </p:txBody>
      </p:sp>
      <p:sp>
        <p:nvSpPr>
          <p:cNvPr id="5" name="Google Shape;257;p42">
            <a:extLst>
              <a:ext uri="{FF2B5EF4-FFF2-40B4-BE49-F238E27FC236}">
                <a16:creationId xmlns:a16="http://schemas.microsoft.com/office/drawing/2014/main" id="{C81A89D1-0B70-D43D-56CF-7205BD9FC2FF}"/>
              </a:ext>
            </a:extLst>
          </p:cNvPr>
          <p:cNvSpPr txBox="1">
            <a:spLocks/>
          </p:cNvSpPr>
          <p:nvPr/>
        </p:nvSpPr>
        <p:spPr>
          <a:xfrm>
            <a:off x="473054" y="2982768"/>
            <a:ext cx="7230765" cy="13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de-DE" sz="1800" dirty="0"/>
              <a:t>Wissenschaftliche Arbeiten, Diplomarbeiten</a:t>
            </a:r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de-DE" sz="1800" dirty="0"/>
              <a:t>Fachbücher und Skripten</a:t>
            </a:r>
          </a:p>
          <a:p>
            <a:pPr marL="274320" indent="-213360">
              <a:buClr>
                <a:schemeClr val="lt2"/>
              </a:buClr>
              <a:buFont typeface="Albert Sans"/>
              <a:buChar char="■"/>
            </a:pPr>
            <a:r>
              <a:rPr lang="de-DE" sz="1800" dirty="0"/>
              <a:t>Dokumente mit vielen mathematischen Formeln</a:t>
            </a:r>
            <a:endParaRPr lang="en-US" sz="1800" dirty="0"/>
          </a:p>
        </p:txBody>
      </p:sp>
      <p:sp>
        <p:nvSpPr>
          <p:cNvPr id="2" name="Google Shape;206;p37">
            <a:extLst>
              <a:ext uri="{FF2B5EF4-FFF2-40B4-BE49-F238E27FC236}">
                <a16:creationId xmlns:a16="http://schemas.microsoft.com/office/drawing/2014/main" id="{B8DC2F30-E7F1-176A-8D4A-499CE153C51F}"/>
              </a:ext>
            </a:extLst>
          </p:cNvPr>
          <p:cNvSpPr txBox="1">
            <a:spLocks/>
          </p:cNvSpPr>
          <p:nvPr/>
        </p:nvSpPr>
        <p:spPr>
          <a:xfrm>
            <a:off x="157112" y="4543985"/>
            <a:ext cx="5385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pPr algn="ctr"/>
            <a:r>
              <a:rPr lang="en" sz="1600" dirty="0"/>
              <a:t>01</a:t>
            </a:r>
          </a:p>
        </p:txBody>
      </p:sp>
      <p:sp>
        <p:nvSpPr>
          <p:cNvPr id="3" name="Google Shape;207;p37">
            <a:extLst>
              <a:ext uri="{FF2B5EF4-FFF2-40B4-BE49-F238E27FC236}">
                <a16:creationId xmlns:a16="http://schemas.microsoft.com/office/drawing/2014/main" id="{6224C039-F06E-6A71-1A42-771E49A1ED7D}"/>
              </a:ext>
            </a:extLst>
          </p:cNvPr>
          <p:cNvSpPr txBox="1">
            <a:spLocks/>
          </p:cNvSpPr>
          <p:nvPr/>
        </p:nvSpPr>
        <p:spPr>
          <a:xfrm>
            <a:off x="695612" y="4574284"/>
            <a:ext cx="2607300" cy="42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 b="0" i="0" u="none" strike="noStrike" cap="none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pPr marL="0" indent="0">
              <a:buFont typeface="Albert Sans"/>
              <a:buNone/>
            </a:pPr>
            <a:r>
              <a:rPr lang="de-AT" dirty="0"/>
              <a:t>Was ist </a:t>
            </a:r>
            <a:r>
              <a:rPr lang="de-AT" dirty="0" err="1"/>
              <a:t>LaTeX</a:t>
            </a:r>
            <a:r>
              <a:rPr lang="de-A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423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1"/>
          <p:cNvSpPr txBox="1">
            <a:spLocks noGrp="1"/>
          </p:cNvSpPr>
          <p:nvPr>
            <p:ph type="title"/>
          </p:nvPr>
        </p:nvSpPr>
        <p:spPr>
          <a:xfrm>
            <a:off x="1246094" y="364671"/>
            <a:ext cx="7048436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 err="1"/>
              <a:t>LaTeX</a:t>
            </a:r>
            <a:r>
              <a:rPr lang="de-AT" dirty="0"/>
              <a:t> vs. klassische Textverarbeitung</a:t>
            </a:r>
            <a:endParaRPr dirty="0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FD5022E2-FFB2-475C-8B1A-E2EB8F06C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230425"/>
              </p:ext>
            </p:extLst>
          </p:nvPr>
        </p:nvGraphicFramePr>
        <p:xfrm>
          <a:off x="715050" y="1041773"/>
          <a:ext cx="7713900" cy="3512299"/>
        </p:xfrm>
        <a:graphic>
          <a:graphicData uri="http://schemas.openxmlformats.org/drawingml/2006/table">
            <a:tbl>
              <a:tblPr firstRow="1" bandRow="1">
                <a:tableStyleId>{B2C356FB-967B-4399-A61E-CAD2FFC44142}</a:tableStyleId>
              </a:tblPr>
              <a:tblGrid>
                <a:gridCol w="2081938">
                  <a:extLst>
                    <a:ext uri="{9D8B030D-6E8A-4147-A177-3AD203B41FA5}">
                      <a16:colId xmlns:a16="http://schemas.microsoft.com/office/drawing/2014/main" val="1846711085"/>
                    </a:ext>
                  </a:extLst>
                </a:gridCol>
                <a:gridCol w="3173506">
                  <a:extLst>
                    <a:ext uri="{9D8B030D-6E8A-4147-A177-3AD203B41FA5}">
                      <a16:colId xmlns:a16="http://schemas.microsoft.com/office/drawing/2014/main" val="3543706829"/>
                    </a:ext>
                  </a:extLst>
                </a:gridCol>
                <a:gridCol w="2458456">
                  <a:extLst>
                    <a:ext uri="{9D8B030D-6E8A-4147-A177-3AD203B41FA5}">
                      <a16:colId xmlns:a16="http://schemas.microsoft.com/office/drawing/2014/main" val="424783710"/>
                    </a:ext>
                  </a:extLst>
                </a:gridCol>
              </a:tblGrid>
              <a:tr h="5017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 dirty="0">
                          <a:effectLst/>
                          <a:latin typeface="Albert Sans" panose="020B0604020202020204" charset="0"/>
                        </a:rPr>
                        <a:t>Merkmal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>
                          <a:effectLst/>
                          <a:latin typeface="Albert Sans" panose="020B0604020202020204" charset="0"/>
                        </a:rPr>
                        <a:t>Word (WYSIWYG)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 dirty="0" err="1">
                          <a:effectLst/>
                          <a:latin typeface="Albert Sans" panose="020B0604020202020204" charset="0"/>
                        </a:rPr>
                        <a:t>LaTeX</a:t>
                      </a:r>
                      <a:endParaRPr lang="de-AT" b="1" dirty="0">
                        <a:effectLst/>
                        <a:latin typeface="Albert Sans" panose="020B0604020202020204" charset="0"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160860186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Arbeitsweise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>
                          <a:effectLst/>
                          <a:latin typeface="Albert Sans" panose="020B0604020202020204" charset="0"/>
                        </a:rPr>
                        <a:t>„What You See Is What You Get"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Beschreibung per Befehle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503874574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Aussehen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manuell formatiert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automatisch &amp; einheitlich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4073214998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Formeln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umständlich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sehr komfortabel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500238740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Lange Dokumente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oft instabil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sehr stabil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917667791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Verzeichnisse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teils manuell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vollautomatisch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416753864"/>
                  </a:ext>
                </a:extLst>
              </a:tr>
              <a:tr h="501757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Lernaufwand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gering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höher zu Beginn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2693026240"/>
                  </a:ext>
                </a:extLst>
              </a:tr>
            </a:tbl>
          </a:graphicData>
        </a:graphic>
      </p:graphicFrame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88AF3786-AB70-32B6-BAD1-264E794AF553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A5FF7D7E-BAC8-FFD6-C096-97D2EF836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FA0DA8F-A734-6106-FD03-2A787B796B3E}"/>
              </a:ext>
            </a:extLst>
          </p:cNvPr>
          <p:cNvSpPr txBox="1"/>
          <p:nvPr/>
        </p:nvSpPr>
        <p:spPr>
          <a:xfrm>
            <a:off x="699247" y="913371"/>
            <a:ext cx="79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lbert Sans" panose="020B0604020202020204" charset="0"/>
              </a:rPr>
              <a:t>Ein Dokument besteht immer aus zwei Bereichen: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6C25A0-92D1-B0F4-F027-EC0CC1A72548}"/>
              </a:ext>
            </a:extLst>
          </p:cNvPr>
          <p:cNvSpPr txBox="1"/>
          <p:nvPr/>
        </p:nvSpPr>
        <p:spPr>
          <a:xfrm>
            <a:off x="699246" y="1290917"/>
            <a:ext cx="633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lbert Sans" panose="020B0604020202020204" charset="0"/>
              </a:rPr>
              <a:t>1. Präambel (Kopfbereich)</a:t>
            </a:r>
            <a:br>
              <a:rPr lang="de-DE" sz="1800" dirty="0">
                <a:latin typeface="Albert Sans" panose="020B0604020202020204" charset="0"/>
              </a:rPr>
            </a:br>
            <a:r>
              <a:rPr lang="de-DE" sz="1800" dirty="0">
                <a:latin typeface="Albert Sans" panose="020B0604020202020204" charset="0"/>
              </a:rPr>
              <a:t>Hier wird festgelegt, </a:t>
            </a:r>
            <a:r>
              <a:rPr lang="de-DE" sz="1800" i="1" dirty="0">
                <a:latin typeface="Albert Sans" panose="020B0604020202020204" charset="0"/>
              </a:rPr>
              <a:t>wie</a:t>
            </a:r>
            <a:r>
              <a:rPr lang="de-DE" sz="1800" dirty="0">
                <a:latin typeface="Albert Sans" panose="020B0604020202020204" charset="0"/>
              </a:rPr>
              <a:t> das Dokument aussieht: Dokumentklasse, Sprache, Schriftart, zusätzliche Pakete.</a:t>
            </a:r>
          </a:p>
          <a:p>
            <a:endParaRPr lang="de-AT" sz="18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129D93B-890E-E5F0-8681-D0123B3A668E}"/>
              </a:ext>
            </a:extLst>
          </p:cNvPr>
          <p:cNvSpPr txBox="1"/>
          <p:nvPr/>
        </p:nvSpPr>
        <p:spPr>
          <a:xfrm>
            <a:off x="699245" y="2245024"/>
            <a:ext cx="6338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>
                <a:latin typeface="Albert Sans" panose="020B0604020202020204" charset="0"/>
              </a:rPr>
              <a:t>2. Dokumentkörper</a:t>
            </a:r>
            <a:br>
              <a:rPr lang="de-DE" sz="1800" dirty="0">
                <a:latin typeface="Albert Sans" panose="020B0604020202020204" charset="0"/>
              </a:rPr>
            </a:br>
            <a:r>
              <a:rPr lang="de-DE" sz="1800" dirty="0">
                <a:latin typeface="Albert Sans" panose="020B0604020202020204" charset="0"/>
              </a:rPr>
              <a:t>Hier steht der eigentliche </a:t>
            </a:r>
            <a:r>
              <a:rPr lang="de-DE" sz="1800" b="1" dirty="0">
                <a:latin typeface="Albert Sans" panose="020B0604020202020204" charset="0"/>
              </a:rPr>
              <a:t>Inhalt</a:t>
            </a:r>
            <a:r>
              <a:rPr lang="de-DE" sz="1800" dirty="0">
                <a:latin typeface="Albert Sans" panose="020B0604020202020204" charset="0"/>
              </a:rPr>
              <a:t>, eingeschlossen zwischen </a:t>
            </a:r>
            <a:r>
              <a:rPr lang="de-DE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DE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begin</a:t>
            </a:r>
            <a:r>
              <a:rPr lang="de-DE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DE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document</a:t>
            </a:r>
            <a:r>
              <a:rPr lang="de-DE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 </a:t>
            </a:r>
            <a:r>
              <a:rPr lang="de-DE" sz="1800" dirty="0">
                <a:latin typeface="Albert Sans" panose="020B0604020202020204" charset="0"/>
              </a:rPr>
              <a:t>und </a:t>
            </a:r>
            <a:r>
              <a:rPr lang="de-DE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\end{</a:t>
            </a:r>
            <a:r>
              <a:rPr lang="de-DE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document</a:t>
            </a:r>
            <a:r>
              <a:rPr lang="de-DE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}.</a:t>
            </a:r>
          </a:p>
          <a:p>
            <a:endParaRPr lang="de-AT" sz="18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93D8052-D063-3314-23F7-514E35DD87E1}"/>
              </a:ext>
            </a:extLst>
          </p:cNvPr>
          <p:cNvSpPr txBox="1"/>
          <p:nvPr/>
        </p:nvSpPr>
        <p:spPr>
          <a:xfrm>
            <a:off x="699245" y="3234427"/>
            <a:ext cx="7745510" cy="138499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documentclass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article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     % Dokumenttyp (Präambel)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usepackage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[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ngerman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]{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babel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 % Deutsche Sprache</a:t>
            </a:r>
          </a:p>
          <a:p>
            <a:endParaRPr lang="de-AT" dirty="0">
              <a:latin typeface="Cascadia Code" panose="020B0609020000020004" pitchFamily="49" charset="0"/>
              <a:cs typeface="Cascadia Code" panose="020B0609020000020004" pitchFamily="49" charset="0"/>
            </a:endParaRP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begin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document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            % Beginn des Inhalts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Hier steht der Text.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\end{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document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              % Ende des Inhalts</a:t>
            </a:r>
          </a:p>
        </p:txBody>
      </p:sp>
      <p:sp>
        <p:nvSpPr>
          <p:cNvPr id="5" name="Google Shape;250;p41">
            <a:extLst>
              <a:ext uri="{FF2B5EF4-FFF2-40B4-BE49-F238E27FC236}">
                <a16:creationId xmlns:a16="http://schemas.microsoft.com/office/drawing/2014/main" id="{F50A0AC2-AA8D-A666-A9D8-7C46ED375E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6094" y="364671"/>
            <a:ext cx="7048436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 dirty="0"/>
              <a:t>Aufbau eines </a:t>
            </a:r>
            <a:r>
              <a:rPr lang="de-AT" dirty="0" err="1"/>
              <a:t>LaTeX</a:t>
            </a:r>
            <a:r>
              <a:rPr lang="de-AT" dirty="0"/>
              <a:t>-Dokuments</a:t>
            </a:r>
            <a:endParaRPr dirty="0"/>
          </a:p>
        </p:txBody>
      </p:sp>
      <p:sp>
        <p:nvSpPr>
          <p:cNvPr id="6" name="Google Shape;250;p41">
            <a:extLst>
              <a:ext uri="{FF2B5EF4-FFF2-40B4-BE49-F238E27FC236}">
                <a16:creationId xmlns:a16="http://schemas.microsoft.com/office/drawing/2014/main" id="{3DCF620C-578F-8621-42C2-481B37430A9C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43901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C958D416-96A2-C9EB-0BE2-AEE451B4D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E4CFF8F-9603-0F5D-4AF2-806261B71093}"/>
              </a:ext>
            </a:extLst>
          </p:cNvPr>
          <p:cNvSpPr txBox="1"/>
          <p:nvPr/>
        </p:nvSpPr>
        <p:spPr>
          <a:xfrm>
            <a:off x="593746" y="913371"/>
            <a:ext cx="796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>
                <a:latin typeface="Albert Sans" panose="020B0604020202020204" charset="0"/>
              </a:rPr>
              <a:t>Die Dokumentklasse legt den Grundtyp des Dokuments fest und wird mit </a:t>
            </a:r>
            <a:r>
              <a:rPr lang="de-DE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DE" sz="1600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documentclass</a:t>
            </a:r>
            <a:r>
              <a:rPr lang="de-DE" sz="1600" dirty="0">
                <a:latin typeface="Cascadia Code" panose="020B0609020000020004" pitchFamily="49" charset="0"/>
                <a:cs typeface="Cascadia Code" panose="020B0609020000020004" pitchFamily="49" charset="0"/>
              </a:rPr>
              <a:t>{...} </a:t>
            </a:r>
            <a:r>
              <a:rPr lang="de-DE" sz="1800" dirty="0">
                <a:latin typeface="Albert Sans" panose="020B0604020202020204" charset="0"/>
              </a:rPr>
              <a:t>gewählt.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7E1AF41-5E23-BA34-A320-6AEE948F5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00352"/>
              </p:ext>
            </p:extLst>
          </p:nvPr>
        </p:nvGraphicFramePr>
        <p:xfrm>
          <a:off x="664426" y="1660103"/>
          <a:ext cx="7828264" cy="2214372"/>
        </p:xfrm>
        <a:graphic>
          <a:graphicData uri="http://schemas.openxmlformats.org/drawingml/2006/table">
            <a:tbl>
              <a:tblPr firstRow="1" bandRow="1">
                <a:tableStyleId>{B2C356FB-967B-4399-A61E-CAD2FFC44142}</a:tableStyleId>
              </a:tblPr>
              <a:tblGrid>
                <a:gridCol w="2465294">
                  <a:extLst>
                    <a:ext uri="{9D8B030D-6E8A-4147-A177-3AD203B41FA5}">
                      <a16:colId xmlns:a16="http://schemas.microsoft.com/office/drawing/2014/main" val="3472588524"/>
                    </a:ext>
                  </a:extLst>
                </a:gridCol>
                <a:gridCol w="5362970">
                  <a:extLst>
                    <a:ext uri="{9D8B030D-6E8A-4147-A177-3AD203B41FA5}">
                      <a16:colId xmlns:a16="http://schemas.microsoft.com/office/drawing/2014/main" val="91604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 dirty="0">
                          <a:effectLst/>
                          <a:latin typeface="Albert Sans" panose="020B0604020202020204" charset="0"/>
                        </a:rPr>
                        <a:t>Klasse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 dirty="0">
                          <a:effectLst/>
                          <a:latin typeface="Albert Sans" panose="020B0604020202020204" charset="0"/>
                        </a:rPr>
                        <a:t>Verwendung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8632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article</a:t>
                      </a:r>
                      <a:endParaRPr lang="de-AT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effectLst/>
                          <a:latin typeface="Albert Sans" panose="020B0604020202020204" charset="0"/>
                        </a:rPr>
                        <a:t>Aufsätze, kurze Berichte, Artikel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21893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report</a:t>
                      </a:r>
                      <a:endParaRPr lang="de-AT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DE" dirty="0">
                          <a:effectLst/>
                          <a:latin typeface="Albert Sans" panose="020B0604020202020204" charset="0"/>
                        </a:rPr>
                        <a:t>längere Berichte, Studienarbeiten (mit Kapiteln)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7029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book</a:t>
                      </a:r>
                      <a:endParaRPr lang="de-AT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Bücher (mit Kapiteln, doppelseitig)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3720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beamer</a:t>
                      </a:r>
                      <a:endParaRPr lang="de-AT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effectLst/>
                          <a:latin typeface="Albert Sans" panose="020B0604020202020204" charset="0"/>
                        </a:rPr>
                        <a:t>Präsentationen (ähnlich PowerPoint)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16328447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F5EA39B5-CBE6-4819-BA14-60463BBEB407}"/>
              </a:ext>
            </a:extLst>
          </p:cNvPr>
          <p:cNvSpPr txBox="1"/>
          <p:nvPr/>
        </p:nvSpPr>
        <p:spPr>
          <a:xfrm>
            <a:off x="664426" y="4397101"/>
            <a:ext cx="7828264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documentclass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[12pt, a4paper]{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article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158C154-D952-7C16-EEB8-45BF15E40599}"/>
              </a:ext>
            </a:extLst>
          </p:cNvPr>
          <p:cNvSpPr txBox="1"/>
          <p:nvPr/>
        </p:nvSpPr>
        <p:spPr>
          <a:xfrm>
            <a:off x="589595" y="4036432"/>
            <a:ext cx="7969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Optionen</a:t>
            </a:r>
            <a:r>
              <a:rPr lang="de-DE" dirty="0"/>
              <a:t> lassen sich in eckigen Klammern angeben, z. B. Schriftgröße oder Papierformat:</a:t>
            </a:r>
            <a:endParaRPr lang="de-DE" sz="1600" dirty="0">
              <a:latin typeface="Albert Sans" panose="020B0604020202020204" charset="0"/>
            </a:endParaRPr>
          </a:p>
        </p:txBody>
      </p:sp>
      <p:sp>
        <p:nvSpPr>
          <p:cNvPr id="12" name="Google Shape;250;p41">
            <a:extLst>
              <a:ext uri="{FF2B5EF4-FFF2-40B4-BE49-F238E27FC236}">
                <a16:creationId xmlns:a16="http://schemas.microsoft.com/office/drawing/2014/main" id="{358AF776-6708-E84C-2E6A-0352B2752C17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Dokumentklassen</a:t>
            </a:r>
          </a:p>
        </p:txBody>
      </p:sp>
      <p:sp>
        <p:nvSpPr>
          <p:cNvPr id="13" name="Google Shape;250;p41">
            <a:extLst>
              <a:ext uri="{FF2B5EF4-FFF2-40B4-BE49-F238E27FC236}">
                <a16:creationId xmlns:a16="http://schemas.microsoft.com/office/drawing/2014/main" id="{91CD957D-09A4-0B5B-8F0F-56B6E4017B63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56203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>
          <a:extLst>
            <a:ext uri="{FF2B5EF4-FFF2-40B4-BE49-F238E27FC236}">
              <a16:creationId xmlns:a16="http://schemas.microsoft.com/office/drawing/2014/main" id="{EE20B280-53C3-EF2A-A816-5A7D387B6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62083BD8-9C5B-8CF4-14D7-8F29D07355C5}"/>
              </a:ext>
            </a:extLst>
          </p:cNvPr>
          <p:cNvSpPr txBox="1"/>
          <p:nvPr/>
        </p:nvSpPr>
        <p:spPr>
          <a:xfrm>
            <a:off x="584781" y="913371"/>
            <a:ext cx="796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Albert Sans" panose="020B0604020202020204" charset="0"/>
              </a:rPr>
              <a:t>Was sind Pakete?</a:t>
            </a:r>
          </a:p>
          <a:p>
            <a:r>
              <a:rPr lang="de-DE" sz="1600" dirty="0">
                <a:latin typeface="Albert Sans" panose="020B0604020202020204" charset="0"/>
              </a:rPr>
              <a:t>Pakete erweitern den Funktionsumfang von </a:t>
            </a:r>
            <a:r>
              <a:rPr lang="de-DE" sz="1600" dirty="0" err="1">
                <a:latin typeface="Albert Sans" panose="020B0604020202020204" charset="0"/>
              </a:rPr>
              <a:t>LaTeX</a:t>
            </a:r>
            <a:r>
              <a:rPr lang="de-DE" sz="1600" dirty="0">
                <a:latin typeface="Albert Sans" panose="020B0604020202020204" charset="0"/>
              </a:rPr>
              <a:t>. Sie werden in der Präambel mit \</a:t>
            </a:r>
            <a:r>
              <a:rPr lang="de-DE" sz="1600" dirty="0" err="1">
                <a:latin typeface="Albert Sans" panose="020B0604020202020204" charset="0"/>
              </a:rPr>
              <a:t>usepackage</a:t>
            </a:r>
            <a:r>
              <a:rPr lang="de-DE" sz="1600" dirty="0">
                <a:latin typeface="Albert Sans" panose="020B0604020202020204" charset="0"/>
              </a:rPr>
              <a:t>{...} eingebunden – vergleichbar mit Erweiterungen oder Add-</a:t>
            </a:r>
            <a:r>
              <a:rPr lang="de-DE" sz="1600" dirty="0" err="1">
                <a:latin typeface="Albert Sans" panose="020B0604020202020204" charset="0"/>
              </a:rPr>
              <a:t>ons</a:t>
            </a:r>
            <a:r>
              <a:rPr lang="de-DE" sz="1600" dirty="0">
                <a:latin typeface="Albert Sans" panose="020B0604020202020204" charset="0"/>
              </a:rPr>
              <a:t>.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32A728F-7BDB-09BB-51E3-F615085D5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9439975"/>
              </p:ext>
            </p:extLst>
          </p:nvPr>
        </p:nvGraphicFramePr>
        <p:xfrm>
          <a:off x="664426" y="1826274"/>
          <a:ext cx="7828264" cy="2214372"/>
        </p:xfrm>
        <a:graphic>
          <a:graphicData uri="http://schemas.openxmlformats.org/drawingml/2006/table">
            <a:tbl>
              <a:tblPr firstRow="1" bandRow="1">
                <a:tableStyleId>{B2C356FB-967B-4399-A61E-CAD2FFC44142}</a:tableStyleId>
              </a:tblPr>
              <a:tblGrid>
                <a:gridCol w="2465294">
                  <a:extLst>
                    <a:ext uri="{9D8B030D-6E8A-4147-A177-3AD203B41FA5}">
                      <a16:colId xmlns:a16="http://schemas.microsoft.com/office/drawing/2014/main" val="3472588524"/>
                    </a:ext>
                  </a:extLst>
                </a:gridCol>
                <a:gridCol w="5362970">
                  <a:extLst>
                    <a:ext uri="{9D8B030D-6E8A-4147-A177-3AD203B41FA5}">
                      <a16:colId xmlns:a16="http://schemas.microsoft.com/office/drawing/2014/main" val="9160426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 dirty="0">
                          <a:solidFill>
                            <a:schemeClr val="tx1"/>
                          </a:solidFill>
                          <a:effectLst/>
                          <a:latin typeface="Albert Sans" panose="020B0604020202020204" charset="0"/>
                        </a:rPr>
                        <a:t>Paket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b="1">
                          <a:solidFill>
                            <a:schemeClr val="tx1"/>
                          </a:solidFill>
                          <a:effectLst/>
                          <a:latin typeface="Albert Sans" panose="020B0604020202020204" charset="0"/>
                        </a:rPr>
                        <a:t>Funktion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86325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babel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solidFill>
                            <a:schemeClr val="tx1"/>
                          </a:solidFill>
                          <a:effectLst/>
                          <a:latin typeface="Albert Sans" panose="020B0604020202020204" charset="0"/>
                        </a:rPr>
                        <a:t>Sprachunterstützung (z. B. Deutsch)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218939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inputenc / fontenc</a:t>
                      </a: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solidFill>
                            <a:schemeClr val="tx1"/>
                          </a:solidFill>
                          <a:effectLst/>
                          <a:latin typeface="Albert Sans" panose="020B0604020202020204" charset="0"/>
                        </a:rPr>
                        <a:t>Umlaute &amp; Sonderzeichen korrekt darstellen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702902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graphicx</a:t>
                      </a:r>
                      <a:endParaRPr lang="de-AT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>
                          <a:solidFill>
                            <a:schemeClr val="tx1"/>
                          </a:solidFill>
                          <a:effectLst/>
                          <a:latin typeface="Albert Sans" panose="020B0604020202020204" charset="0"/>
                        </a:rPr>
                        <a:t>Bilder einbinden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137207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de-AT" dirty="0" err="1">
                          <a:solidFill>
                            <a:schemeClr val="tx1"/>
                          </a:solidFill>
                          <a:effectLst/>
                          <a:latin typeface="Cascadia Code" panose="020B0609020000020004" pitchFamily="49" charset="0"/>
                          <a:cs typeface="Cascadia Code" panose="020B0609020000020004" pitchFamily="49" charset="0"/>
                        </a:rPr>
                        <a:t>amsmath</a:t>
                      </a:r>
                      <a:endParaRPr lang="de-AT" dirty="0">
                        <a:solidFill>
                          <a:schemeClr val="tx1"/>
                        </a:solidFill>
                        <a:effectLst/>
                        <a:latin typeface="Cascadia Code" panose="020B0609020000020004" pitchFamily="49" charset="0"/>
                        <a:cs typeface="Cascadia Code" panose="020B0609020000020004" pitchFamily="49" charset="0"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de-AT" dirty="0">
                          <a:solidFill>
                            <a:schemeClr val="tx1"/>
                          </a:solidFill>
                          <a:effectLst/>
                          <a:latin typeface="Albert Sans" panose="020B0604020202020204" charset="0"/>
                        </a:rPr>
                        <a:t>erweiterte mathematische Formeln</a:t>
                      </a: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16328447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EB5BC289-2B94-515D-0B90-84774EFAE8C2}"/>
              </a:ext>
            </a:extLst>
          </p:cNvPr>
          <p:cNvSpPr txBox="1"/>
          <p:nvPr/>
        </p:nvSpPr>
        <p:spPr>
          <a:xfrm>
            <a:off x="664426" y="4122552"/>
            <a:ext cx="7828264" cy="7386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usepackage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[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ngerman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]{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babel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usepackage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graphicx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  <a:p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\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usepackage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{</a:t>
            </a:r>
            <a:r>
              <a:rPr lang="de-AT" dirty="0" err="1">
                <a:latin typeface="Cascadia Code" panose="020B0609020000020004" pitchFamily="49" charset="0"/>
                <a:cs typeface="Cascadia Code" panose="020B0609020000020004" pitchFamily="49" charset="0"/>
              </a:rPr>
              <a:t>amsmath</a:t>
            </a:r>
            <a:r>
              <a:rPr lang="de-AT" dirty="0">
                <a:latin typeface="Cascadia Code" panose="020B0609020000020004" pitchFamily="49" charset="0"/>
                <a:cs typeface="Cascadia Code" panose="020B0609020000020004" pitchFamily="49" charset="0"/>
              </a:rPr>
              <a:t>}</a:t>
            </a:r>
          </a:p>
        </p:txBody>
      </p:sp>
      <p:sp>
        <p:nvSpPr>
          <p:cNvPr id="10" name="Google Shape;250;p41">
            <a:extLst>
              <a:ext uri="{FF2B5EF4-FFF2-40B4-BE49-F238E27FC236}">
                <a16:creationId xmlns:a16="http://schemas.microsoft.com/office/drawing/2014/main" id="{520E80FC-CC33-C745-5A96-A5B3F15682AF}"/>
              </a:ext>
            </a:extLst>
          </p:cNvPr>
          <p:cNvSpPr txBox="1">
            <a:spLocks/>
          </p:cNvSpPr>
          <p:nvPr/>
        </p:nvSpPr>
        <p:spPr>
          <a:xfrm>
            <a:off x="1246094" y="364671"/>
            <a:ext cx="7048436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sz="2400" dirty="0"/>
              <a:t>Pakete einbinden</a:t>
            </a:r>
          </a:p>
        </p:txBody>
      </p:sp>
      <p:sp>
        <p:nvSpPr>
          <p:cNvPr id="11" name="Google Shape;250;p41">
            <a:extLst>
              <a:ext uri="{FF2B5EF4-FFF2-40B4-BE49-F238E27FC236}">
                <a16:creationId xmlns:a16="http://schemas.microsoft.com/office/drawing/2014/main" id="{22BB0D8F-5F90-74BF-6C5F-FBCC9CA01664}"/>
              </a:ext>
            </a:extLst>
          </p:cNvPr>
          <p:cNvSpPr txBox="1">
            <a:spLocks/>
          </p:cNvSpPr>
          <p:nvPr/>
        </p:nvSpPr>
        <p:spPr>
          <a:xfrm>
            <a:off x="580630" y="364671"/>
            <a:ext cx="665464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lexandria Medium"/>
              <a:buNone/>
              <a:defRPr sz="2500" b="0" i="0" u="none" strike="noStrike" cap="none">
                <a:solidFill>
                  <a:schemeClr val="dk1"/>
                </a:solidFill>
                <a:latin typeface="Alexandria Medium"/>
                <a:ea typeface="Alexandria Medium"/>
                <a:cs typeface="Alexandria Medium"/>
                <a:sym typeface="Alexandria Medium"/>
              </a:defRPr>
            </a:lvl9pPr>
          </a:lstStyle>
          <a:p>
            <a:r>
              <a:rPr lang="de-AT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184814171"/>
      </p:ext>
    </p:extLst>
  </p:cSld>
  <p:clrMapOvr>
    <a:masterClrMapping/>
  </p:clrMapOvr>
</p:sld>
</file>

<file path=ppt/theme/theme1.xml><?xml version="1.0" encoding="utf-8"?>
<a:theme xmlns:a="http://schemas.openxmlformats.org/drawingml/2006/main" name="Lead Funnel by Slidesgo">
  <a:themeElements>
    <a:clrScheme name="Simple Light">
      <a:dk1>
        <a:srgbClr val="15110E"/>
      </a:dk1>
      <a:lt1>
        <a:srgbClr val="FEFFF6"/>
      </a:lt1>
      <a:dk2>
        <a:srgbClr val="C2F5CC"/>
      </a:dk2>
      <a:lt2>
        <a:srgbClr val="52B878"/>
      </a:lt2>
      <a:accent1>
        <a:srgbClr val="13693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5110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858</Words>
  <Application>Microsoft Office PowerPoint</Application>
  <PresentationFormat>Bildschirmpräsentation (16:9)</PresentationFormat>
  <Paragraphs>214</Paragraphs>
  <Slides>24</Slides>
  <Notes>24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Alexandria Medium</vt:lpstr>
      <vt:lpstr>Arial</vt:lpstr>
      <vt:lpstr>Cascadia Mono</vt:lpstr>
      <vt:lpstr>Albert Sans</vt:lpstr>
      <vt:lpstr>Cascadia Code</vt:lpstr>
      <vt:lpstr>Lead Funnel by Slidesgo</vt:lpstr>
      <vt:lpstr>Hochwertige Dokumente mit</vt:lpstr>
      <vt:lpstr>01</vt:lpstr>
      <vt:lpstr>Was ist LaTeX</vt:lpstr>
      <vt:lpstr>Definition</vt:lpstr>
      <vt:lpstr>Kernidee</vt:lpstr>
      <vt:lpstr>LaTeX vs. klassische Textverarbeitung</vt:lpstr>
      <vt:lpstr>Aufbau eines LaTeX-Dokuments</vt:lpstr>
      <vt:lpstr>PowerPoint-Präsentation</vt:lpstr>
      <vt:lpstr>PowerPoint-Präsentation</vt:lpstr>
      <vt:lpstr>Struktur &amp; Textgestaltung</vt:lpstr>
      <vt:lpstr>Gliederung</vt:lpstr>
      <vt:lpstr>Hervorhebungen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Beispiel</vt:lpstr>
      <vt:lpstr>Warum?</vt:lpstr>
      <vt:lpstr>PowerPoint-Präsentation</vt:lpstr>
      <vt:lpstr>PowerPoint-Präsentation</vt:lpstr>
      <vt:lpstr>Anmerkungen</vt:lpstr>
      <vt:lpstr>Danke für eure Aufmerksamkeit!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Rafi S</dc:creator>
  <cp:lastModifiedBy>Strohmayer-Dangl Rafael</cp:lastModifiedBy>
  <cp:revision>6</cp:revision>
  <dcterms:modified xsi:type="dcterms:W3CDTF">2026-06-01T19:11:15Z</dcterms:modified>
</cp:coreProperties>
</file>